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817" autoAdjust="0"/>
  </p:normalViewPr>
  <p:slideViewPr>
    <p:cSldViewPr snapToGrid="0">
      <p:cViewPr varScale="1">
        <p:scale>
          <a:sx n="63" d="100"/>
          <a:sy n="63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'Totale _BRV'!$A$3</c:f>
              <c:strCache>
                <c:ptCount val="1"/>
                <c:pt idx="0">
                  <c:v>Tot.BRV 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'Totale _BRV'!$B$2:$M$2</c:f>
              <c:numCache>
                <c:formatCode>_-* #,##0_-;\-* #,##0_-;_-* "-"??_-;_-@_-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'Totale _BRV'!$B$3:$M$3</c:f>
              <c:numCache>
                <c:formatCode>_-* #,##0_-;\-* #,##0_-;_-* "-"??_-;_-@_-</c:formatCode>
                <c:ptCount val="12"/>
                <c:pt idx="0">
                  <c:v>10628</c:v>
                </c:pt>
                <c:pt idx="1">
                  <c:v>11880</c:v>
                </c:pt>
                <c:pt idx="2">
                  <c:v>12847</c:v>
                </c:pt>
                <c:pt idx="3">
                  <c:v>12928</c:v>
                </c:pt>
                <c:pt idx="4">
                  <c:v>11421</c:v>
                </c:pt>
                <c:pt idx="5">
                  <c:v>11189</c:v>
                </c:pt>
                <c:pt idx="6">
                  <c:v>9994</c:v>
                </c:pt>
                <c:pt idx="7">
                  <c:v>9979</c:v>
                </c:pt>
                <c:pt idx="8">
                  <c:v>9234</c:v>
                </c:pt>
                <c:pt idx="9">
                  <c:v>10372</c:v>
                </c:pt>
                <c:pt idx="10">
                  <c:v>9311</c:v>
                </c:pt>
                <c:pt idx="11">
                  <c:v>7863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9C-495C-9175-EC59372A8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7007784"/>
        <c:axId val="587009744"/>
      </c:barChart>
      <c:catAx>
        <c:axId val="587007784"/>
        <c:scaling>
          <c:orientation val="minMax"/>
        </c:scaling>
        <c:delete val="0"/>
        <c:axPos val="b"/>
        <c:numFmt formatCode="_-* #,##0_-;\-* #,##0_-;_-* &quot;-&quot;??_-;_-@_-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7009744"/>
        <c:crosses val="autoZero"/>
        <c:auto val="1"/>
        <c:lblAlgn val="ctr"/>
        <c:lblOffset val="100"/>
        <c:noMultiLvlLbl val="0"/>
      </c:catAx>
      <c:valAx>
        <c:axId val="58700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7007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0830336832895888"/>
          <c:y val="2.5428331875182269E-2"/>
          <c:w val="0.89169663167104107"/>
          <c:h val="0.87366542723826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'ipotesi settore 2017'!$A$4</c:f>
              <c:strCache>
                <c:ptCount val="1"/>
                <c:pt idx="0">
                  <c:v>tesseramento 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'ipotesi settore 2017'!$B$3:$F$3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'ipotesi settore 2017'!$B$4:$F$4</c:f>
              <c:numCache>
                <c:formatCode>_-* #,##0_-;\-* #,##0_-;_-* "-"??_-;_-@_-</c:formatCode>
                <c:ptCount val="5"/>
                <c:pt idx="0">
                  <c:v>9995</c:v>
                </c:pt>
                <c:pt idx="1">
                  <c:v>9993</c:v>
                </c:pt>
                <c:pt idx="2">
                  <c:v>9425</c:v>
                </c:pt>
                <c:pt idx="3">
                  <c:v>9150</c:v>
                </c:pt>
                <c:pt idx="4">
                  <c:v>8624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05-48D0-8AE7-6436D9C954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5434904"/>
        <c:axId val="585431768"/>
      </c:barChart>
      <c:catAx>
        <c:axId val="585434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5431768"/>
        <c:crosses val="autoZero"/>
        <c:auto val="1"/>
        <c:lblAlgn val="ctr"/>
        <c:lblOffset val="100"/>
        <c:noMultiLvlLbl val="0"/>
      </c:catAx>
      <c:valAx>
        <c:axId val="585431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5434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Entry-Level</a:t>
            </a:r>
          </a:p>
          <a:p>
            <a:pPr>
              <a:defRPr/>
            </a:pPr>
            <a:r>
              <a:rPr lang="it-IT"/>
              <a:t>Brv Emessi</a:t>
            </a:r>
          </a:p>
        </c:rich>
      </c:tx>
      <c:layout>
        <c:manualLayout>
          <c:xMode val="edge"/>
          <c:yMode val="edge"/>
          <c:x val="0.72985121573505884"/>
          <c:y val="0.194424171814205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0952559055118111"/>
          <c:y val="2.8194444444444459E-2"/>
          <c:w val="0.85991885389326339"/>
          <c:h val="0.837206547098279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Foglio1!$A$5</c:f>
              <c:strCache>
                <c:ptCount val="1"/>
                <c:pt idx="0">
                  <c:v>P1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Foglio1!$B$2:$M$2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Foglio1!$B$5:$M$5</c:f>
              <c:numCache>
                <c:formatCode>_-* #,##0_-;\-* #,##0_-;_-* "-"??_-;_-@_-</c:formatCode>
                <c:ptCount val="12"/>
                <c:pt idx="0">
                  <c:v>2971</c:v>
                </c:pt>
                <c:pt idx="1">
                  <c:v>3277</c:v>
                </c:pt>
                <c:pt idx="2">
                  <c:v>2858</c:v>
                </c:pt>
                <c:pt idx="3">
                  <c:v>2510</c:v>
                </c:pt>
                <c:pt idx="4">
                  <c:v>2401</c:v>
                </c:pt>
                <c:pt idx="5">
                  <c:v>2381</c:v>
                </c:pt>
                <c:pt idx="6">
                  <c:v>2056</c:v>
                </c:pt>
                <c:pt idx="7">
                  <c:v>2005</c:v>
                </c:pt>
                <c:pt idx="8">
                  <c:v>1779</c:v>
                </c:pt>
                <c:pt idx="9">
                  <c:v>1590</c:v>
                </c:pt>
                <c:pt idx="10">
                  <c:v>1616</c:v>
                </c:pt>
                <c:pt idx="11">
                  <c:v>1483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B1-4A19-B73E-3C8DDB52996D}"/>
            </c:ext>
          </c:extLst>
        </c:ser>
        <c:ser>
          <c:idx val="1"/>
          <c:order val="1"/>
          <c:tx>
            <c:strRef>
              <c:f>Foglio1!$A$6</c:f>
              <c:strCache>
                <c:ptCount val="1"/>
                <c:pt idx="0">
                  <c:v>PAp1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Foglio1!$B$2:$M$2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Foglio1!$B$6:$M$6</c:f>
              <c:numCache>
                <c:formatCode>_-* #,##0_-;\-* #,##0_-;_-* "-"??_-;_-@_-</c:formatCode>
                <c:ptCount val="12"/>
                <c:pt idx="0">
                  <c:v>1272</c:v>
                </c:pt>
                <c:pt idx="1">
                  <c:v>1128</c:v>
                </c:pt>
                <c:pt idx="2">
                  <c:v>1057</c:v>
                </c:pt>
                <c:pt idx="3">
                  <c:v>993</c:v>
                </c:pt>
                <c:pt idx="4">
                  <c:v>1009</c:v>
                </c:pt>
                <c:pt idx="5">
                  <c:v>993</c:v>
                </c:pt>
                <c:pt idx="6">
                  <c:v>798</c:v>
                </c:pt>
                <c:pt idx="7">
                  <c:v>865</c:v>
                </c:pt>
                <c:pt idx="8">
                  <c:v>813</c:v>
                </c:pt>
                <c:pt idx="9">
                  <c:v>802</c:v>
                </c:pt>
                <c:pt idx="10">
                  <c:v>720</c:v>
                </c:pt>
                <c:pt idx="11">
                  <c:v>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B1-4A19-B73E-3C8DDB52996D}"/>
            </c:ext>
          </c:extLst>
        </c:ser>
        <c:ser>
          <c:idx val="3"/>
          <c:order val="2"/>
          <c:tx>
            <c:strRef>
              <c:f>Foglio1!$A$7</c:f>
              <c:strCache>
                <c:ptCount val="1"/>
                <c:pt idx="0">
                  <c:v>Entry-Level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Foglio1!$B$2:$M$2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Foglio1!$B$7:$M$7</c:f>
              <c:numCache>
                <c:formatCode>_-* #,##0_-;\-* #,##0_-;_-* "-"??_-;_-@_-</c:formatCode>
                <c:ptCount val="12"/>
                <c:pt idx="0">
                  <c:v>4243</c:v>
                </c:pt>
                <c:pt idx="1">
                  <c:v>4405</c:v>
                </c:pt>
                <c:pt idx="2">
                  <c:v>3915</c:v>
                </c:pt>
                <c:pt idx="3">
                  <c:v>3503</c:v>
                </c:pt>
                <c:pt idx="4">
                  <c:v>3410</c:v>
                </c:pt>
                <c:pt idx="5">
                  <c:v>3374</c:v>
                </c:pt>
                <c:pt idx="6">
                  <c:v>2854</c:v>
                </c:pt>
                <c:pt idx="7">
                  <c:v>2870</c:v>
                </c:pt>
                <c:pt idx="8">
                  <c:v>2592</c:v>
                </c:pt>
                <c:pt idx="9">
                  <c:v>2478</c:v>
                </c:pt>
                <c:pt idx="10">
                  <c:v>2418</c:v>
                </c:pt>
                <c:pt idx="11">
                  <c:v>2182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B1-4A19-B73E-3C8DDB529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5"/>
        <c:overlap val="1"/>
        <c:axId val="587011312"/>
        <c:axId val="587008176"/>
      </c:barChart>
      <c:catAx>
        <c:axId val="58701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7008176"/>
        <c:crosses val="autoZero"/>
        <c:auto val="1"/>
        <c:lblAlgn val="ctr"/>
        <c:lblOffset val="100"/>
        <c:noMultiLvlLbl val="0"/>
      </c:catAx>
      <c:valAx>
        <c:axId val="58700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701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767502093407778"/>
          <c:y val="3.781663772321265E-2"/>
          <c:w val="0.27907173464835483"/>
          <c:h val="0.16162647556659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30F3FD-D709-46E5-9550-D31727636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82EA19C-4160-4D21-AD6C-C7E0BF2CF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0F8BC0-7A29-4BC5-BAA3-C46DABA08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5F4F8-5101-4577-B7B2-F15A01840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5BA27B-1FD7-4319-90D6-47C63DCA2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47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A4103F-1DCC-4958-A86F-B404123B2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7537D9-021E-416F-80AE-7F42D8364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868FC3-5E3C-4821-978F-CCBC3CD33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622AC2-8F7C-413A-9F7E-404E33352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0722BD-1779-4B28-8CC6-33B5E07AC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80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18CD532-0703-4EC3-AABC-1EB7D42323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B77EF7A-5016-451B-915D-7A5D06A52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8A1D55-1D9C-47AE-814B-4C11E75EB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E2D6E1-CA92-453F-BCF0-5769910E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EF109B-9EFA-44D2-868F-4AACCD501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9555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3A0E61-E9EF-4BA1-B5D8-DAFE641FE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96722C-4099-47A7-A1EF-224C1FD86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556763-DD9D-495B-8EEC-11F0FF5C2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905B29-E4E1-4535-B66C-9A6F8F02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4AF4FF-C0FC-44FD-A47F-2147D741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19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1E63A7-82D1-4FAB-8470-E677280B5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54197E-37A7-4870-8E12-481710616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4903ED-7393-4713-80EE-6C4D98656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2874EC-CCB9-4541-AA24-33B8E04A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5D197A-7615-46B4-AEAC-C8442A58A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53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2AC855-6E68-4A8C-A4E2-25ADE3EAE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5F9A3E-AF07-4E95-A303-635C7594FE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37311E-1103-48A5-A8E1-EC9072F8F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BC458D-32EA-4349-8B18-8214DC04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17BB5D-5809-4947-A47F-F3E1BBD03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F8182A-9392-4348-82E1-2B1958A8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36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C545E7-E4E5-4EF2-82F4-81946CED3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AF2008D-075D-4DD5-8B2F-EE90335B1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4E93BA5-D89B-4E71-A7F1-704AF35D0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5C6BEA7-2419-4275-9F35-336651D8A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B69C059-7174-47F4-86C4-0BE1B18C2C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677ECD2-6303-4867-AA22-4451CFED7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9C1C407-0869-4171-9543-FF7A6D67C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CE9407C-553E-4AD8-9965-7746DB63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973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895FBE-97D0-48E3-9620-DF4533A18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B12DBF3-BBFD-4342-9E0D-573CAB7F1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03F0D24-2717-401D-AA2B-4F429488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0D6BBA5-C51B-4F88-AD7D-04AB8C9B3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13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1FE4848-63AD-4D87-A6C0-E63C0E2D5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24AF0C7-1A98-4F94-AF85-B8015BB0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3506418-C64D-4190-ACF2-B36FEB579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64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61CE6D-77D2-4FED-ABFC-B9E70AB17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F7722E-B92D-41B9-B2F0-0BD684C1B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51E7C1D-3780-4951-9586-4272BB570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5A0C533-0494-4D89-A1C4-624015C42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91A4FB5-4C5E-4E19-B54C-249D6890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E1DE5D5-00A0-476B-90F6-0156B6900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19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3AA5C-918A-4298-9BD0-54761341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FAD6CC3-6C63-4375-9FC9-A5BE9B9660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2DE217E-DD7C-4854-ADD2-FA7FFFE33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C23881-DB39-4D18-9B76-63698C35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F412DD-D075-41F6-AE09-D59798E86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CB0E65-858F-4290-958E-33CE61E3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8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976B4B0-A378-4F07-AAEE-516B8BC8E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976552-E22E-41AC-9CED-925A1E2B9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12B7A6-3499-426B-B5A3-AF1E5361C8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B077B-6999-4677-BB31-BC3164E4BA02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617686-7673-43D6-80F5-8476ED297B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216677-A086-4F2C-B977-94A421E33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6B230-788B-4607-8902-79D410520ED2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7AF086D-7F48-4B63-B790-70FD395AEB9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1339" y="6078028"/>
            <a:ext cx="659322" cy="65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1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9697BE-EDCD-4504-BE35-19366F8C3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it-IT" dirty="0"/>
              <a:t>Bilanci del Settore</a:t>
            </a:r>
            <a:br>
              <a:rPr lang="it-IT" dirty="0"/>
            </a:br>
            <a:r>
              <a:rPr lang="it-IT" dirty="0"/>
              <a:t>Didattica Subacquea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F6311CC-EF6F-42AD-B6A5-180C4CF63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it-IT" dirty="0"/>
              <a:t>Bologna 29/12/2018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8D81FA8-2667-409D-AEED-D6CB99AA4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8848" y="300327"/>
            <a:ext cx="1713182" cy="1713182"/>
          </a:xfrm>
          <a:prstGeom prst="rect">
            <a:avLst/>
          </a:prstGeom>
        </p:spPr>
      </p:pic>
      <p:sp>
        <p:nvSpPr>
          <p:cNvPr id="5" name="Ovale 4">
            <a:extLst>
              <a:ext uri="{FF2B5EF4-FFF2-40B4-BE49-F238E27FC236}">
                <a16:creationId xmlns:a16="http://schemas.microsoft.com/office/drawing/2014/main" id="{4C1C97AC-3815-4E39-88B9-276F9F7FC06F}"/>
              </a:ext>
            </a:extLst>
          </p:cNvPr>
          <p:cNvSpPr/>
          <p:nvPr/>
        </p:nvSpPr>
        <p:spPr>
          <a:xfrm>
            <a:off x="0" y="5980430"/>
            <a:ext cx="914402" cy="76771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B18ED6-CF8B-4710-BCB9-CC19C0E8A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Kit e Brevetti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DD3BC71-5216-4D07-8CD0-3C52CCB70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1D33-16C0-4402-B41D-C9C367A1AB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674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9FB60F-E92D-4DD3-8802-830A5C7F9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singole spese del settore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5AE9E8C-E531-4894-B27D-2267F7EEE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295910"/>
              </p:ext>
            </p:extLst>
          </p:nvPr>
        </p:nvGraphicFramePr>
        <p:xfrm>
          <a:off x="1879600" y="2156580"/>
          <a:ext cx="6968745" cy="2966720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6165152">
                  <a:extLst>
                    <a:ext uri="{9D8B030D-6E8A-4147-A177-3AD203B41FA5}">
                      <a16:colId xmlns:a16="http://schemas.microsoft.com/office/drawing/2014/main" val="2340113805"/>
                    </a:ext>
                  </a:extLst>
                </a:gridCol>
                <a:gridCol w="803593">
                  <a:extLst>
                    <a:ext uri="{9D8B030D-6E8A-4147-A177-3AD203B41FA5}">
                      <a16:colId xmlns:a16="http://schemas.microsoft.com/office/drawing/2014/main" val="3914221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Tipo di spesa  (2017)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695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Trasferte internazionali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2,4%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829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Formazione altri soggetti (trasferte e partecipazione a convegni)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36,0%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422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Promozione sportiva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1,0%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5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Contributi a Società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5,2%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004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Spese di trasferta e soggiorno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44,6%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520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telefoniche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10,8%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652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612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23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D51BE3-232D-4BD4-9664-96EE07B58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00360" cy="1325563"/>
          </a:xfrm>
        </p:spPr>
        <p:txBody>
          <a:bodyPr/>
          <a:lstStyle/>
          <a:p>
            <a:r>
              <a:rPr lang="it-IT" dirty="0"/>
              <a:t>Il settore DS si </a:t>
            </a:r>
            <a:r>
              <a:rPr lang="it-IT" dirty="0" err="1"/>
              <a:t>autofinazia</a:t>
            </a:r>
            <a:r>
              <a:rPr lang="it-IT" dirty="0"/>
              <a:t> </a:t>
            </a:r>
            <a:r>
              <a:rPr lang="it-IT" sz="3600" dirty="0"/>
              <a:t>(Facebook)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C717F0D-E943-45C4-90DC-76FCFD033D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827237"/>
              </p:ext>
            </p:extLst>
          </p:nvPr>
        </p:nvGraphicFramePr>
        <p:xfrm>
          <a:off x="1407160" y="1841500"/>
          <a:ext cx="882396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3421">
                  <a:extLst>
                    <a:ext uri="{9D8B030D-6E8A-4147-A177-3AD203B41FA5}">
                      <a16:colId xmlns:a16="http://schemas.microsoft.com/office/drawing/2014/main" val="3712847119"/>
                    </a:ext>
                  </a:extLst>
                </a:gridCol>
                <a:gridCol w="1070180">
                  <a:extLst>
                    <a:ext uri="{9D8B030D-6E8A-4147-A177-3AD203B41FA5}">
                      <a16:colId xmlns:a16="http://schemas.microsoft.com/office/drawing/2014/main" val="914285677"/>
                    </a:ext>
                  </a:extLst>
                </a:gridCol>
                <a:gridCol w="1070180">
                  <a:extLst>
                    <a:ext uri="{9D8B030D-6E8A-4147-A177-3AD203B41FA5}">
                      <a16:colId xmlns:a16="http://schemas.microsoft.com/office/drawing/2014/main" val="2321468309"/>
                    </a:ext>
                  </a:extLst>
                </a:gridCol>
                <a:gridCol w="1070180">
                  <a:extLst>
                    <a:ext uri="{9D8B030D-6E8A-4147-A177-3AD203B41FA5}">
                      <a16:colId xmlns:a16="http://schemas.microsoft.com/office/drawing/2014/main" val="4168830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Bilancio Settore 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287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Entrate (tesseramento-Affiliazioni-</a:t>
                      </a:r>
                      <a:r>
                        <a:rPr lang="it-IT" dirty="0" err="1"/>
                        <a:t>CCF_Kit</a:t>
                      </a:r>
                      <a:r>
                        <a:rPr lang="it-IT" dirty="0"/>
                        <a:t> e brevetti 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424.948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407.298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344.660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13164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Uscite (Dotazione, costi Kit e brevetti, costi indiretti 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440.400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442.150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392.215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3100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saldo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  15.452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  34.852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  47.555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23122188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E10E682-D3D1-434F-ADC3-5CD6EDF66FDD}"/>
              </a:ext>
            </a:extLst>
          </p:cNvPr>
          <p:cNvSpPr txBox="1"/>
          <p:nvPr/>
        </p:nvSpPr>
        <p:spPr>
          <a:xfrm>
            <a:off x="545556" y="3647777"/>
            <a:ext cx="57229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questo conteggio mancano:</a:t>
            </a:r>
          </a:p>
          <a:p>
            <a:pPr marL="285750" indent="-285750">
              <a:buFontTx/>
              <a:buChar char="-"/>
            </a:pPr>
            <a:r>
              <a:rPr lang="it-IT" dirty="0"/>
              <a:t>Lo stock (???)</a:t>
            </a:r>
          </a:p>
          <a:p>
            <a:pPr marL="285750" indent="-285750">
              <a:buFontTx/>
              <a:buChar char="-"/>
            </a:pPr>
            <a:r>
              <a:rPr lang="it-IT" dirty="0"/>
              <a:t>Gli stock obsoleti (&gt; 90.000€)</a:t>
            </a:r>
          </a:p>
          <a:p>
            <a:pPr marL="285750" indent="-285750">
              <a:buFontTx/>
              <a:buChar char="-"/>
            </a:pPr>
            <a:r>
              <a:rPr lang="it-IT" dirty="0"/>
              <a:t>La gestione amministrativa</a:t>
            </a:r>
          </a:p>
          <a:p>
            <a:pPr marL="285750" indent="-285750">
              <a:buFontTx/>
              <a:buChar char="-"/>
            </a:pPr>
            <a:r>
              <a:rPr lang="it-IT" dirty="0"/>
              <a:t>Nei kit e brevetti ci sono anche quelli degli altri settori (non c’è stato il tempo per un’analisi più dettagliata)</a:t>
            </a:r>
          </a:p>
          <a:p>
            <a:pPr marL="285750" indent="-285750">
              <a:buFontTx/>
              <a:buChar char="-"/>
            </a:pPr>
            <a:r>
              <a:rPr lang="it-IT" dirty="0"/>
              <a:t>Altri costi indiretti non conteggiati</a:t>
            </a:r>
          </a:p>
          <a:p>
            <a:pPr marL="285750" indent="-285750">
              <a:buFontTx/>
              <a:buChar char="-"/>
            </a:pPr>
            <a:r>
              <a:rPr lang="it-IT" dirty="0"/>
              <a:t>Costi legali e consulenze varie</a:t>
            </a:r>
          </a:p>
          <a:p>
            <a:pPr marL="285750" indent="-285750">
              <a:buFontTx/>
              <a:buChar char="-"/>
            </a:pPr>
            <a:r>
              <a:rPr lang="it-IT" dirty="0"/>
              <a:t>… ed altro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19B20257-41C0-4E6A-BD65-F5F88922F9B3}"/>
              </a:ext>
            </a:extLst>
          </p:cNvPr>
          <p:cNvSpPr/>
          <p:nvPr/>
        </p:nvSpPr>
        <p:spPr>
          <a:xfrm>
            <a:off x="6431280" y="3997596"/>
            <a:ext cx="5557520" cy="21492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it-IT" sz="2400" dirty="0"/>
              <a:t>Nessuno in Consiglio Federale ha mai messo in discussione l’importanza del Settore e questo punto di vista (politica di bilancio) è stato analizzato solo ora, per necessità.</a:t>
            </a:r>
          </a:p>
          <a:p>
            <a:pPr algn="ctr"/>
            <a:r>
              <a:rPr lang="it-IT" sz="2400" dirty="0"/>
              <a:t>Non è mai stato questo il nostro punto di vista !!!</a:t>
            </a:r>
          </a:p>
        </p:txBody>
      </p:sp>
    </p:spTree>
    <p:extLst>
      <p:ext uri="{BB962C8B-B14F-4D97-AF65-F5344CB8AC3E}">
        <p14:creationId xmlns:p14="http://schemas.microsoft.com/office/powerpoint/2010/main" val="18589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4FED2-23AF-4BD8-BE0A-5A2AB835F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286" y="193676"/>
            <a:ext cx="2656113" cy="577850"/>
          </a:xfrm>
        </p:spPr>
        <p:txBody>
          <a:bodyPr>
            <a:normAutofit fontScale="90000"/>
          </a:bodyPr>
          <a:lstStyle/>
          <a:p>
            <a:r>
              <a:rPr lang="it-IT" dirty="0"/>
              <a:t>Bilancio DS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3917C8-3916-4546-8EC1-301ECAE89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25" y="859971"/>
            <a:ext cx="10515600" cy="5036003"/>
          </a:xfrm>
        </p:spPr>
        <p:txBody>
          <a:bodyPr>
            <a:normAutofit/>
          </a:bodyPr>
          <a:lstStyle/>
          <a:p>
            <a:r>
              <a:rPr lang="it-IT" dirty="0"/>
              <a:t>Ogni settore gestisce, in piena autonomia, il proprio bilancio</a:t>
            </a:r>
          </a:p>
          <a:p>
            <a:r>
              <a:rPr lang="it-IT" dirty="0"/>
              <a:t>Le uniche cose che vengono deliberate in Consiglio Federale sono:</a:t>
            </a:r>
          </a:p>
          <a:p>
            <a:pPr lvl="1"/>
            <a:r>
              <a:rPr lang="it-IT" dirty="0"/>
              <a:t>La dotazione di inizio anno</a:t>
            </a:r>
          </a:p>
          <a:p>
            <a:pPr lvl="1"/>
            <a:r>
              <a:rPr lang="it-IT" dirty="0"/>
              <a:t>I contributi alle Società</a:t>
            </a:r>
          </a:p>
          <a:p>
            <a:pPr lvl="1"/>
            <a:r>
              <a:rPr lang="it-IT" dirty="0"/>
              <a:t>Incarichi e contratti</a:t>
            </a:r>
          </a:p>
          <a:p>
            <a:r>
              <a:rPr lang="it-IT" dirty="0"/>
              <a:t>All’inizio dell’anno viene stabilita la dotazione iniziale che nel caso della Didattica Subacquea è di circa 70.000€</a:t>
            </a:r>
          </a:p>
          <a:p>
            <a:r>
              <a:rPr lang="it-IT" dirty="0"/>
              <a:t>Ciò non </a:t>
            </a:r>
            <a:r>
              <a:rPr lang="it-IT" dirty="0">
                <a:highlight>
                  <a:srgbClr val="FFFF00"/>
                </a:highlight>
              </a:rPr>
              <a:t>esclude che se ci sia da finanziare un progetto che richieda più risorse</a:t>
            </a:r>
            <a:r>
              <a:rPr lang="it-IT" dirty="0"/>
              <a:t>, il Consiglio Federale possa decidere di finanziarlo a parte</a:t>
            </a:r>
          </a:p>
          <a:p>
            <a:pPr lvl="1"/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FAC238-D1F0-464B-8C03-A1BBE51B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Kit e Brevetti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D9CF14-2C0B-4349-A36C-8C91CD22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1D33-16C0-4402-B41D-C9C367A1ABA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69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87C717-CC7B-4BFC-9AB4-D79B403EC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numeri del bilancio del Settore Didattica Subacquea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E92AFAB8-4111-442A-8A87-5E44D335D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291923"/>
              </p:ext>
            </p:extLst>
          </p:nvPr>
        </p:nvGraphicFramePr>
        <p:xfrm>
          <a:off x="1849120" y="2376171"/>
          <a:ext cx="731551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18">
                  <a:extLst>
                    <a:ext uri="{9D8B030D-6E8A-4147-A177-3AD203B41FA5}">
                      <a16:colId xmlns:a16="http://schemas.microsoft.com/office/drawing/2014/main" val="327177415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696906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435585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6980916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19307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70.000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32.499,76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37.500,24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360026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64BB589E-F773-4C97-8A92-F70113EBB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981359"/>
              </p:ext>
            </p:extLst>
          </p:nvPr>
        </p:nvGraphicFramePr>
        <p:xfrm>
          <a:off x="1849120" y="2830831"/>
          <a:ext cx="731551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18">
                  <a:extLst>
                    <a:ext uri="{9D8B030D-6E8A-4147-A177-3AD203B41FA5}">
                      <a16:colId xmlns:a16="http://schemas.microsoft.com/office/drawing/2014/main" val="327177415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696906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435585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6980916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19307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70.600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49.704,54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20.895,46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360026"/>
                  </a:ext>
                </a:extLst>
              </a:tr>
            </a:tbl>
          </a:graphicData>
        </a:graphic>
      </p:graphicFrame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32966318-0454-4F6F-BE36-8A91805F1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304519"/>
              </p:ext>
            </p:extLst>
          </p:nvPr>
        </p:nvGraphicFramePr>
        <p:xfrm>
          <a:off x="1849120" y="3285490"/>
          <a:ext cx="731551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18">
                  <a:extLst>
                    <a:ext uri="{9D8B030D-6E8A-4147-A177-3AD203B41FA5}">
                      <a16:colId xmlns:a16="http://schemas.microsoft.com/office/drawing/2014/main" val="327177415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696906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435585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6980916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19307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70.359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37.143,17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33.215,83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360026"/>
                  </a:ext>
                </a:extLst>
              </a:tr>
            </a:tbl>
          </a:graphicData>
        </a:graphic>
      </p:graphicFrame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D6E796EF-EC6A-4A5A-9B19-F67607AC4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71533"/>
              </p:ext>
            </p:extLst>
          </p:nvPr>
        </p:nvGraphicFramePr>
        <p:xfrm>
          <a:off x="1849120" y="3740149"/>
          <a:ext cx="731551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18">
                  <a:extLst>
                    <a:ext uri="{9D8B030D-6E8A-4147-A177-3AD203B41FA5}">
                      <a16:colId xmlns:a16="http://schemas.microsoft.com/office/drawing/2014/main" val="327177415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696906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435585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6980916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19307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2018*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70.000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38.777,62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31.222,38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360026"/>
                  </a:ext>
                </a:extLst>
              </a:tr>
            </a:tbl>
          </a:graphicData>
        </a:graphic>
      </p:graphicFrame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AEFF2073-C9CE-44F4-A21E-BFB61330B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110355"/>
              </p:ext>
            </p:extLst>
          </p:nvPr>
        </p:nvGraphicFramePr>
        <p:xfrm>
          <a:off x="1849120" y="1889919"/>
          <a:ext cx="731551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18">
                  <a:extLst>
                    <a:ext uri="{9D8B030D-6E8A-4147-A177-3AD203B41FA5}">
                      <a16:colId xmlns:a16="http://schemas.microsoft.com/office/drawing/2014/main" val="327177415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696906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435585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6980916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19307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anno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Dotazione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Speso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Residuo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% Residuo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360026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5B7D8297-2287-4B6E-BF3C-D3CCEAC21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668008"/>
              </p:ext>
            </p:extLst>
          </p:nvPr>
        </p:nvGraphicFramePr>
        <p:xfrm>
          <a:off x="1849120" y="4512309"/>
          <a:ext cx="731551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18">
                  <a:extLst>
                    <a:ext uri="{9D8B030D-6E8A-4147-A177-3AD203B41FA5}">
                      <a16:colId xmlns:a16="http://schemas.microsoft.com/office/drawing/2014/main" val="327177415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696906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435585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6980916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19307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280.959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158.125,09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122.833,91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360026"/>
                  </a:ext>
                </a:extLst>
              </a:tr>
            </a:tbl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1C56C10-9874-46B2-9FD8-F5501CA93A2F}"/>
              </a:ext>
            </a:extLst>
          </p:cNvPr>
          <p:cNvSpPr txBox="1"/>
          <p:nvPr/>
        </p:nvSpPr>
        <p:spPr>
          <a:xfrm>
            <a:off x="9458960" y="6308209"/>
            <a:ext cx="20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* Dati non definitivi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8C06DAA8-FF2D-49C6-9584-13CFCF74340E}"/>
              </a:ext>
            </a:extLst>
          </p:cNvPr>
          <p:cNvSpPr/>
          <p:nvPr/>
        </p:nvSpPr>
        <p:spPr>
          <a:xfrm>
            <a:off x="2661920" y="5313679"/>
            <a:ext cx="6126480" cy="136386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i="1" dirty="0"/>
              <a:t>Risorse a completa disponibilità del Settore tramite delibera quadro d’inizio anno e </a:t>
            </a:r>
            <a:r>
              <a:rPr lang="it-IT" sz="2000" b="1" i="1" dirty="0" err="1"/>
              <a:t>determine</a:t>
            </a:r>
            <a:r>
              <a:rPr lang="it-IT" sz="2000" b="1" i="1" dirty="0"/>
              <a:t>, ovvero senza alcun passaggio in CF e disponibili immediatamente</a:t>
            </a:r>
          </a:p>
        </p:txBody>
      </p:sp>
    </p:spTree>
    <p:extLst>
      <p:ext uri="{BB962C8B-B14F-4D97-AF65-F5344CB8AC3E}">
        <p14:creationId xmlns:p14="http://schemas.microsoft.com/office/powerpoint/2010/main" val="268189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80E053-C514-4E2A-B659-7645FF4ED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29" y="173491"/>
            <a:ext cx="10515600" cy="980396"/>
          </a:xfrm>
        </p:spPr>
        <p:txBody>
          <a:bodyPr/>
          <a:lstStyle/>
          <a:p>
            <a:r>
              <a:rPr lang="it-IT" dirty="0"/>
              <a:t>… non solo, sono esclusi da questo conteggio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FF3D67-B277-4668-AFBC-5AC14D34D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794" y="1324881"/>
            <a:ext cx="7313749" cy="3519261"/>
          </a:xfrm>
        </p:spPr>
        <p:txBody>
          <a:bodyPr/>
          <a:lstStyle/>
          <a:p>
            <a:r>
              <a:rPr lang="it-IT" dirty="0"/>
              <a:t>Costi inerenti l’</a:t>
            </a:r>
            <a:r>
              <a:rPr lang="it-IT" dirty="0" err="1"/>
              <a:t>EudiShow</a:t>
            </a:r>
            <a:r>
              <a:rPr lang="it-IT" dirty="0"/>
              <a:t> (spazi molto costosi)</a:t>
            </a:r>
          </a:p>
          <a:p>
            <a:r>
              <a:rPr lang="it-IT" dirty="0"/>
              <a:t>Informatica</a:t>
            </a:r>
          </a:p>
          <a:p>
            <a:r>
              <a:rPr lang="it-IT" dirty="0"/>
              <a:t>Portale</a:t>
            </a:r>
          </a:p>
          <a:p>
            <a:r>
              <a:rPr lang="it-IT" dirty="0"/>
              <a:t>Dipendenti</a:t>
            </a:r>
          </a:p>
          <a:p>
            <a:r>
              <a:rPr lang="it-IT" dirty="0"/>
              <a:t>Servizi vari</a:t>
            </a:r>
          </a:p>
          <a:p>
            <a:r>
              <a:rPr lang="it-IT" dirty="0"/>
              <a:t>Kit e Brevetti</a:t>
            </a:r>
          </a:p>
          <a:p>
            <a:pPr lvl="1"/>
            <a:r>
              <a:rPr lang="it-IT" dirty="0"/>
              <a:t>… eventuale stock</a:t>
            </a:r>
          </a:p>
          <a:p>
            <a:endParaRPr lang="it-IT" dirty="0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6945F0E2-48E8-4B7D-B029-37A27A79F9EB}"/>
              </a:ext>
            </a:extLst>
          </p:cNvPr>
          <p:cNvSpPr/>
          <p:nvPr/>
        </p:nvSpPr>
        <p:spPr>
          <a:xfrm>
            <a:off x="4841967" y="2161983"/>
            <a:ext cx="7010400" cy="337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Promozione ? Pubblicità ? Costi dei Kit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… in piena autonomia e nel dubbio basta chiedere, ma bisogna FARE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… e se c’è un progetto valido, che supera la dotazione a disposizione, basta presentarlo in CF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... Ma ci vogliono progetti ed idee !!!!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... e poi bisogna attuarlo, non bastano idee e risorse economiche …</a:t>
            </a:r>
          </a:p>
        </p:txBody>
      </p:sp>
    </p:spTree>
    <p:extLst>
      <p:ext uri="{BB962C8B-B14F-4D97-AF65-F5344CB8AC3E}">
        <p14:creationId xmlns:p14="http://schemas.microsoft.com/office/powerpoint/2010/main" val="232355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4" grpId="0" build="p" bldLvl="5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AABAA-2435-46A4-AFD9-17A6D8C0D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6440" y="1559560"/>
            <a:ext cx="5024120" cy="1325563"/>
          </a:xfrm>
        </p:spPr>
        <p:txBody>
          <a:bodyPr/>
          <a:lstStyle/>
          <a:p>
            <a:r>
              <a:rPr lang="it-IT" dirty="0"/>
              <a:t>Ancora sui numeri 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401FEA-23AC-4A5B-81F5-B95B75C7B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812" y="4456113"/>
            <a:ext cx="5787189" cy="1603375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Investimenti ?</a:t>
            </a:r>
          </a:p>
          <a:p>
            <a:r>
              <a:rPr lang="it-IT" dirty="0"/>
              <a:t>Nel frattempo i numeri calano</a:t>
            </a:r>
          </a:p>
          <a:p>
            <a:r>
              <a:rPr lang="it-IT" dirty="0"/>
              <a:t>… sarà colpa del Consiglio Federale?</a:t>
            </a:r>
          </a:p>
          <a:p>
            <a:r>
              <a:rPr lang="it-IT" dirty="0"/>
              <a:t>…. In parte sicuramente SI …</a:t>
            </a:r>
          </a:p>
          <a:p>
            <a:endParaRPr lang="it-IT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C8751011-E7EB-4CF5-BE38-6EFC4BBB63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1518128"/>
              </p:ext>
            </p:extLst>
          </p:nvPr>
        </p:nvGraphicFramePr>
        <p:xfrm>
          <a:off x="91440" y="235981"/>
          <a:ext cx="6354200" cy="3972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A538236D-1350-4E21-B4AB-A35BE10C2F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7886605"/>
              </p:ext>
            </p:extLst>
          </p:nvPr>
        </p:nvGraphicFramePr>
        <p:xfrm>
          <a:off x="6361851" y="3429000"/>
          <a:ext cx="5521337" cy="3312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838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5" grpId="0">
        <p:bldAsOne/>
      </p:bldGraphic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EF722C-04D4-4105-8DA3-75AD1C0B7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 i numeri che contano sono i brevetti Entry-Level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16634-9C87-4EC3-A34A-B0054B02B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49033"/>
            <a:ext cx="5417743" cy="541655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Questo è l’andamento dei brevetti veri …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9E974ED4-7640-4495-9834-489B8C4C19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3807867"/>
              </p:ext>
            </p:extLst>
          </p:nvPr>
        </p:nvGraphicFramePr>
        <p:xfrm>
          <a:off x="718425" y="1690688"/>
          <a:ext cx="10299065" cy="5035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981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C68B80BB-DE27-43DB-888B-742CC1581398}"/>
              </a:ext>
            </a:extLst>
          </p:cNvPr>
          <p:cNvSpPr/>
          <p:nvPr/>
        </p:nvSpPr>
        <p:spPr>
          <a:xfrm>
            <a:off x="2778745" y="1475992"/>
            <a:ext cx="66345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546381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C68B80BB-DE27-43DB-888B-742CC1581398}"/>
              </a:ext>
            </a:extLst>
          </p:cNvPr>
          <p:cNvSpPr/>
          <p:nvPr/>
        </p:nvSpPr>
        <p:spPr>
          <a:xfrm>
            <a:off x="2778745" y="2967335"/>
            <a:ext cx="66345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888101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503</Words>
  <Application>Microsoft Office PowerPoint</Application>
  <PresentationFormat>Widescreen</PresentationFormat>
  <Paragraphs>115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Bilanci del Settore Didattica Subacquea</vt:lpstr>
      <vt:lpstr>Il settore DS si autofinazia (Facebook)</vt:lpstr>
      <vt:lpstr>Bilancio DS</vt:lpstr>
      <vt:lpstr>I numeri del bilancio del Settore Didattica Subacquea</vt:lpstr>
      <vt:lpstr>… non solo, sono esclusi da questo conteggio</vt:lpstr>
      <vt:lpstr>Ancora sui numeri …</vt:lpstr>
      <vt:lpstr>Ma i numeri che contano sono i brevetti Entry-Level</vt:lpstr>
      <vt:lpstr>Presentazione standard di PowerPoint</vt:lpstr>
      <vt:lpstr>Presentazione standard di PowerPoint</vt:lpstr>
      <vt:lpstr>Le singole spese del settore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 del Settore Didattica Subacquea</dc:title>
  <dc:creator>Claudio Nolli</dc:creator>
  <cp:lastModifiedBy>Claudio Nolli</cp:lastModifiedBy>
  <cp:revision>33</cp:revision>
  <dcterms:created xsi:type="dcterms:W3CDTF">2018-12-25T08:49:33Z</dcterms:created>
  <dcterms:modified xsi:type="dcterms:W3CDTF">2018-12-29T07:54:01Z</dcterms:modified>
</cp:coreProperties>
</file>