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1" r:id="rId3"/>
    <p:sldId id="257" r:id="rId4"/>
    <p:sldId id="261" r:id="rId5"/>
    <p:sldId id="267" r:id="rId6"/>
    <p:sldId id="270" r:id="rId7"/>
    <p:sldId id="273" r:id="rId8"/>
    <p:sldId id="281" r:id="rId9"/>
    <p:sldId id="258" r:id="rId10"/>
    <p:sldId id="259" r:id="rId11"/>
    <p:sldId id="260" r:id="rId12"/>
    <p:sldId id="262" r:id="rId13"/>
    <p:sldId id="263" r:id="rId14"/>
    <p:sldId id="269" r:id="rId15"/>
    <p:sldId id="264" r:id="rId16"/>
    <p:sldId id="265" r:id="rId17"/>
    <p:sldId id="266" r:id="rId18"/>
    <p:sldId id="268" r:id="rId19"/>
    <p:sldId id="282" r:id="rId20"/>
    <p:sldId id="287" r:id="rId21"/>
    <p:sldId id="286" r:id="rId22"/>
    <p:sldId id="271" r:id="rId23"/>
    <p:sldId id="272" r:id="rId24"/>
    <p:sldId id="290" r:id="rId25"/>
    <p:sldId id="274" r:id="rId26"/>
    <p:sldId id="279" r:id="rId27"/>
    <p:sldId id="275" r:id="rId28"/>
    <p:sldId id="276" r:id="rId29"/>
    <p:sldId id="277" r:id="rId30"/>
    <p:sldId id="288" r:id="rId31"/>
    <p:sldId id="289" r:id="rId32"/>
    <p:sldId id="292" r:id="rId33"/>
    <p:sldId id="293" r:id="rId34"/>
    <p:sldId id="294"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B1C0F-9961-491E-A645-E0C1A28EB555}" type="datetimeFigureOut">
              <a:rPr lang="it-IT" smtClean="0"/>
              <a:t>27/12/2018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19DFE-FC1F-4D7F-BE67-C5983F007729}" type="slidenum">
              <a:rPr lang="it-IT" smtClean="0"/>
              <a:t>‹N›</a:t>
            </a:fld>
            <a:endParaRPr lang="it-IT"/>
          </a:p>
        </p:txBody>
      </p:sp>
    </p:spTree>
    <p:extLst>
      <p:ext uri="{BB962C8B-B14F-4D97-AF65-F5344CB8AC3E}">
        <p14:creationId xmlns:p14="http://schemas.microsoft.com/office/powerpoint/2010/main" val="229811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D0F77-B463-4F7C-851C-4B568E055C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35FACC3-BD84-4A39-9BE3-3AF2AD480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D535836-36AC-4C17-90FF-9140825EE728}"/>
              </a:ext>
            </a:extLst>
          </p:cNvPr>
          <p:cNvSpPr>
            <a:spLocks noGrp="1"/>
          </p:cNvSpPr>
          <p:nvPr>
            <p:ph type="dt" sz="half" idx="10"/>
          </p:nvPr>
        </p:nvSpPr>
        <p:spPr/>
        <p:txBody>
          <a:bodyPr/>
          <a:lstStyle/>
          <a:p>
            <a:fld id="{A9AFBC7B-03B4-43C2-A03B-6A35A6DE49D0}" type="datetime1">
              <a:rPr lang="it-IT" smtClean="0"/>
              <a:t>27/12/2018</a:t>
            </a:fld>
            <a:endParaRPr lang="it-IT"/>
          </a:p>
        </p:txBody>
      </p:sp>
      <p:sp>
        <p:nvSpPr>
          <p:cNvPr id="5" name="Segnaposto piè di pagina 4">
            <a:extLst>
              <a:ext uri="{FF2B5EF4-FFF2-40B4-BE49-F238E27FC236}">
                <a16:creationId xmlns:a16="http://schemas.microsoft.com/office/drawing/2014/main" id="{1FABE501-73AC-4DE6-8FD1-7E316EA57AED}"/>
              </a:ext>
            </a:extLst>
          </p:cNvPr>
          <p:cNvSpPr>
            <a:spLocks noGrp="1"/>
          </p:cNvSpPr>
          <p:nvPr>
            <p:ph type="ftr" sz="quarter" idx="11"/>
          </p:nvPr>
        </p:nvSpPr>
        <p:spPr/>
        <p:txBody>
          <a:bodyPr/>
          <a:lstStyle/>
          <a:p>
            <a:r>
              <a:rPr lang="it-IT"/>
              <a:t>Apnea</a:t>
            </a:r>
          </a:p>
        </p:txBody>
      </p:sp>
      <p:sp>
        <p:nvSpPr>
          <p:cNvPr id="6" name="Segnaposto numero diapositiva 5">
            <a:extLst>
              <a:ext uri="{FF2B5EF4-FFF2-40B4-BE49-F238E27FC236}">
                <a16:creationId xmlns:a16="http://schemas.microsoft.com/office/drawing/2014/main" id="{018B8030-58E5-4537-851B-DD37B2F80B77}"/>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169634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FFB58F-0F39-4823-A98B-8CD55D2C71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AD1D989-4295-4D70-BB1C-4C31EE3310F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D1231D-983A-4D47-9A2F-54EB23754C43}"/>
              </a:ext>
            </a:extLst>
          </p:cNvPr>
          <p:cNvSpPr>
            <a:spLocks noGrp="1"/>
          </p:cNvSpPr>
          <p:nvPr>
            <p:ph type="dt" sz="half" idx="10"/>
          </p:nvPr>
        </p:nvSpPr>
        <p:spPr/>
        <p:txBody>
          <a:bodyPr/>
          <a:lstStyle/>
          <a:p>
            <a:fld id="{8F037461-F298-459F-AD2F-BDF62CBE41C4}" type="datetime1">
              <a:rPr lang="it-IT" smtClean="0"/>
              <a:t>27/12/2018</a:t>
            </a:fld>
            <a:endParaRPr lang="it-IT"/>
          </a:p>
        </p:txBody>
      </p:sp>
      <p:sp>
        <p:nvSpPr>
          <p:cNvPr id="5" name="Segnaposto piè di pagina 4">
            <a:extLst>
              <a:ext uri="{FF2B5EF4-FFF2-40B4-BE49-F238E27FC236}">
                <a16:creationId xmlns:a16="http://schemas.microsoft.com/office/drawing/2014/main" id="{F02B2739-3432-46AD-8F80-BC6E93641566}"/>
              </a:ext>
            </a:extLst>
          </p:cNvPr>
          <p:cNvSpPr>
            <a:spLocks noGrp="1"/>
          </p:cNvSpPr>
          <p:nvPr>
            <p:ph type="ftr" sz="quarter" idx="11"/>
          </p:nvPr>
        </p:nvSpPr>
        <p:spPr/>
        <p:txBody>
          <a:bodyPr/>
          <a:lstStyle/>
          <a:p>
            <a:r>
              <a:rPr lang="it-IT"/>
              <a:t>Apnea</a:t>
            </a:r>
          </a:p>
        </p:txBody>
      </p:sp>
      <p:sp>
        <p:nvSpPr>
          <p:cNvPr id="6" name="Segnaposto numero diapositiva 5">
            <a:extLst>
              <a:ext uri="{FF2B5EF4-FFF2-40B4-BE49-F238E27FC236}">
                <a16:creationId xmlns:a16="http://schemas.microsoft.com/office/drawing/2014/main" id="{AF14698C-C034-4761-A3E1-F9CED74A80F1}"/>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369584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8668BB-03BD-4CE9-A677-B79CE26ACFB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347E85-DD40-4B7F-A128-5D8ABF0426D1}"/>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29B26B-9A2B-451C-B2A6-9D0EC8EAFC8F}"/>
              </a:ext>
            </a:extLst>
          </p:cNvPr>
          <p:cNvSpPr>
            <a:spLocks noGrp="1"/>
          </p:cNvSpPr>
          <p:nvPr>
            <p:ph type="dt" sz="half" idx="10"/>
          </p:nvPr>
        </p:nvSpPr>
        <p:spPr/>
        <p:txBody>
          <a:bodyPr/>
          <a:lstStyle/>
          <a:p>
            <a:fld id="{A7F5D740-C820-4934-BA42-C811F82AE1CE}" type="datetime1">
              <a:rPr lang="it-IT" smtClean="0"/>
              <a:t>27/12/2018</a:t>
            </a:fld>
            <a:endParaRPr lang="it-IT"/>
          </a:p>
        </p:txBody>
      </p:sp>
      <p:sp>
        <p:nvSpPr>
          <p:cNvPr id="5" name="Segnaposto piè di pagina 4">
            <a:extLst>
              <a:ext uri="{FF2B5EF4-FFF2-40B4-BE49-F238E27FC236}">
                <a16:creationId xmlns:a16="http://schemas.microsoft.com/office/drawing/2014/main" id="{41F74766-38F7-4B52-A73B-1A0BD7617C6D}"/>
              </a:ext>
            </a:extLst>
          </p:cNvPr>
          <p:cNvSpPr>
            <a:spLocks noGrp="1"/>
          </p:cNvSpPr>
          <p:nvPr>
            <p:ph type="ftr" sz="quarter" idx="11"/>
          </p:nvPr>
        </p:nvSpPr>
        <p:spPr/>
        <p:txBody>
          <a:bodyPr/>
          <a:lstStyle/>
          <a:p>
            <a:r>
              <a:rPr lang="it-IT"/>
              <a:t>Apnea</a:t>
            </a:r>
          </a:p>
        </p:txBody>
      </p:sp>
      <p:sp>
        <p:nvSpPr>
          <p:cNvPr id="6" name="Segnaposto numero diapositiva 5">
            <a:extLst>
              <a:ext uri="{FF2B5EF4-FFF2-40B4-BE49-F238E27FC236}">
                <a16:creationId xmlns:a16="http://schemas.microsoft.com/office/drawing/2014/main" id="{8D6B596F-ADC7-4CCA-8F6E-B75281DC24F0}"/>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374838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CC1EC-4CF3-45E0-B3DD-D90911034E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96030B-73A4-4F1A-81E3-392FAFD8C74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D80DC0-E828-4C89-BE8A-85C5FCB35811}"/>
              </a:ext>
            </a:extLst>
          </p:cNvPr>
          <p:cNvSpPr>
            <a:spLocks noGrp="1"/>
          </p:cNvSpPr>
          <p:nvPr>
            <p:ph type="dt" sz="half" idx="10"/>
          </p:nvPr>
        </p:nvSpPr>
        <p:spPr/>
        <p:txBody>
          <a:bodyPr/>
          <a:lstStyle/>
          <a:p>
            <a:fld id="{61BAA1B6-8309-4A58-8651-D72A5A79BF96}" type="datetime1">
              <a:rPr lang="it-IT" smtClean="0"/>
              <a:t>27/12/2018</a:t>
            </a:fld>
            <a:endParaRPr lang="it-IT"/>
          </a:p>
        </p:txBody>
      </p:sp>
      <p:sp>
        <p:nvSpPr>
          <p:cNvPr id="5" name="Segnaposto piè di pagina 4">
            <a:extLst>
              <a:ext uri="{FF2B5EF4-FFF2-40B4-BE49-F238E27FC236}">
                <a16:creationId xmlns:a16="http://schemas.microsoft.com/office/drawing/2014/main" id="{1CF75688-0224-4170-9D49-1FCDA2F8D6F8}"/>
              </a:ext>
            </a:extLst>
          </p:cNvPr>
          <p:cNvSpPr>
            <a:spLocks noGrp="1"/>
          </p:cNvSpPr>
          <p:nvPr>
            <p:ph type="ftr" sz="quarter" idx="11"/>
          </p:nvPr>
        </p:nvSpPr>
        <p:spPr/>
        <p:txBody>
          <a:bodyPr/>
          <a:lstStyle/>
          <a:p>
            <a:r>
              <a:rPr lang="it-IT"/>
              <a:t>Apnea</a:t>
            </a:r>
          </a:p>
        </p:txBody>
      </p:sp>
      <p:sp>
        <p:nvSpPr>
          <p:cNvPr id="6" name="Segnaposto numero diapositiva 5">
            <a:extLst>
              <a:ext uri="{FF2B5EF4-FFF2-40B4-BE49-F238E27FC236}">
                <a16:creationId xmlns:a16="http://schemas.microsoft.com/office/drawing/2014/main" id="{4651277A-3A7A-4E48-805C-03A6FC79F803}"/>
              </a:ext>
            </a:extLst>
          </p:cNvPr>
          <p:cNvSpPr>
            <a:spLocks noGrp="1"/>
          </p:cNvSpPr>
          <p:nvPr>
            <p:ph type="sldNum" sz="quarter" idx="12"/>
          </p:nvPr>
        </p:nvSpPr>
        <p:spPr/>
        <p:txBody>
          <a:bodyPr/>
          <a:lstStyle/>
          <a:p>
            <a:fld id="{E1142EFC-33A0-4E69-9215-E956961BFA1E}" type="slidenum">
              <a:rPr lang="it-IT" smtClean="0"/>
              <a:t>‹N›</a:t>
            </a:fld>
            <a:endParaRPr lang="it-IT"/>
          </a:p>
        </p:txBody>
      </p:sp>
      <p:pic>
        <p:nvPicPr>
          <p:cNvPr id="7" name="Immagine 6">
            <a:extLst>
              <a:ext uri="{FF2B5EF4-FFF2-40B4-BE49-F238E27FC236}">
                <a16:creationId xmlns:a16="http://schemas.microsoft.com/office/drawing/2014/main" id="{50947A41-AB7E-4750-B47B-389D105A1AFD}"/>
              </a:ext>
            </a:extLst>
          </p:cNvPr>
          <p:cNvPicPr>
            <a:picLocks noChangeAspect="1"/>
          </p:cNvPicPr>
          <p:nvPr userDrawn="1"/>
        </p:nvPicPr>
        <p:blipFill>
          <a:blip r:embed="rId2"/>
          <a:stretch>
            <a:fillRect/>
          </a:stretch>
        </p:blipFill>
        <p:spPr>
          <a:xfrm>
            <a:off x="97436" y="6176963"/>
            <a:ext cx="567127" cy="567127"/>
          </a:xfrm>
          <a:prstGeom prst="rect">
            <a:avLst/>
          </a:prstGeom>
        </p:spPr>
      </p:pic>
    </p:spTree>
    <p:extLst>
      <p:ext uri="{BB962C8B-B14F-4D97-AF65-F5344CB8AC3E}">
        <p14:creationId xmlns:p14="http://schemas.microsoft.com/office/powerpoint/2010/main" val="391601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765B5-24D8-4E26-A37D-CF83906D7C9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167E51-5063-4461-9FE7-B3B22F88E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63C9935-14BE-4C1B-88EF-E8EDCFDE3D8A}"/>
              </a:ext>
            </a:extLst>
          </p:cNvPr>
          <p:cNvSpPr>
            <a:spLocks noGrp="1"/>
          </p:cNvSpPr>
          <p:nvPr>
            <p:ph type="dt" sz="half" idx="10"/>
          </p:nvPr>
        </p:nvSpPr>
        <p:spPr/>
        <p:txBody>
          <a:bodyPr/>
          <a:lstStyle/>
          <a:p>
            <a:fld id="{BCC80DB6-6349-4FFA-9915-7613CF2EB915}" type="datetime1">
              <a:rPr lang="it-IT" smtClean="0"/>
              <a:t>27/12/2018</a:t>
            </a:fld>
            <a:endParaRPr lang="it-IT"/>
          </a:p>
        </p:txBody>
      </p:sp>
      <p:sp>
        <p:nvSpPr>
          <p:cNvPr id="5" name="Segnaposto piè di pagina 4">
            <a:extLst>
              <a:ext uri="{FF2B5EF4-FFF2-40B4-BE49-F238E27FC236}">
                <a16:creationId xmlns:a16="http://schemas.microsoft.com/office/drawing/2014/main" id="{87BF3E49-E67C-4085-A4B1-4865273E9A43}"/>
              </a:ext>
            </a:extLst>
          </p:cNvPr>
          <p:cNvSpPr>
            <a:spLocks noGrp="1"/>
          </p:cNvSpPr>
          <p:nvPr>
            <p:ph type="ftr" sz="quarter" idx="11"/>
          </p:nvPr>
        </p:nvSpPr>
        <p:spPr/>
        <p:txBody>
          <a:bodyPr/>
          <a:lstStyle/>
          <a:p>
            <a:r>
              <a:rPr lang="it-IT"/>
              <a:t>Apnea</a:t>
            </a:r>
          </a:p>
        </p:txBody>
      </p:sp>
      <p:sp>
        <p:nvSpPr>
          <p:cNvPr id="6" name="Segnaposto numero diapositiva 5">
            <a:extLst>
              <a:ext uri="{FF2B5EF4-FFF2-40B4-BE49-F238E27FC236}">
                <a16:creationId xmlns:a16="http://schemas.microsoft.com/office/drawing/2014/main" id="{A05F4CBE-6796-4BC5-B44E-557510C99034}"/>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133475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DC81C-DBCD-4744-A50E-DC242353D5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6B7F9A-8B04-4022-A0E0-784CA749089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6E45FB1-FAF5-433C-A708-3191F390EB2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BACE526-FD4B-4BB0-8A5E-01B6E8105DEA}"/>
              </a:ext>
            </a:extLst>
          </p:cNvPr>
          <p:cNvSpPr>
            <a:spLocks noGrp="1"/>
          </p:cNvSpPr>
          <p:nvPr>
            <p:ph type="dt" sz="half" idx="10"/>
          </p:nvPr>
        </p:nvSpPr>
        <p:spPr/>
        <p:txBody>
          <a:bodyPr/>
          <a:lstStyle/>
          <a:p>
            <a:fld id="{5F393697-B91E-4B87-AD85-9C659BD77421}" type="datetime1">
              <a:rPr lang="it-IT" smtClean="0"/>
              <a:t>27/12/2018</a:t>
            </a:fld>
            <a:endParaRPr lang="it-IT"/>
          </a:p>
        </p:txBody>
      </p:sp>
      <p:sp>
        <p:nvSpPr>
          <p:cNvPr id="6" name="Segnaposto piè di pagina 5">
            <a:extLst>
              <a:ext uri="{FF2B5EF4-FFF2-40B4-BE49-F238E27FC236}">
                <a16:creationId xmlns:a16="http://schemas.microsoft.com/office/drawing/2014/main" id="{16E69271-A990-4B40-9728-40404CBF9A88}"/>
              </a:ext>
            </a:extLst>
          </p:cNvPr>
          <p:cNvSpPr>
            <a:spLocks noGrp="1"/>
          </p:cNvSpPr>
          <p:nvPr>
            <p:ph type="ftr" sz="quarter" idx="11"/>
          </p:nvPr>
        </p:nvSpPr>
        <p:spPr/>
        <p:txBody>
          <a:bodyPr/>
          <a:lstStyle/>
          <a:p>
            <a:r>
              <a:rPr lang="it-IT"/>
              <a:t>Apnea</a:t>
            </a:r>
          </a:p>
        </p:txBody>
      </p:sp>
      <p:sp>
        <p:nvSpPr>
          <p:cNvPr id="7" name="Segnaposto numero diapositiva 6">
            <a:extLst>
              <a:ext uri="{FF2B5EF4-FFF2-40B4-BE49-F238E27FC236}">
                <a16:creationId xmlns:a16="http://schemas.microsoft.com/office/drawing/2014/main" id="{17F13087-DAC9-4013-964E-58C592E09A9A}"/>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303076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64F14E-5D51-44F6-8E19-053378D2F09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777E4B0-978F-49A1-B98B-84C40134A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C032710A-6740-4467-BCE7-1E99F7F9805D}"/>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C3F3A98-5E28-4D40-A036-20CAB60B7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A2230C2-D013-429A-A31B-136FBB87BE0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2220335-A74C-4794-9DB6-214548F7F959}"/>
              </a:ext>
            </a:extLst>
          </p:cNvPr>
          <p:cNvSpPr>
            <a:spLocks noGrp="1"/>
          </p:cNvSpPr>
          <p:nvPr>
            <p:ph type="dt" sz="half" idx="10"/>
          </p:nvPr>
        </p:nvSpPr>
        <p:spPr/>
        <p:txBody>
          <a:bodyPr/>
          <a:lstStyle/>
          <a:p>
            <a:fld id="{31349A75-93A9-40A5-BE92-8BEA5AD4A886}" type="datetime1">
              <a:rPr lang="it-IT" smtClean="0"/>
              <a:t>27/12/2018</a:t>
            </a:fld>
            <a:endParaRPr lang="it-IT"/>
          </a:p>
        </p:txBody>
      </p:sp>
      <p:sp>
        <p:nvSpPr>
          <p:cNvPr id="8" name="Segnaposto piè di pagina 7">
            <a:extLst>
              <a:ext uri="{FF2B5EF4-FFF2-40B4-BE49-F238E27FC236}">
                <a16:creationId xmlns:a16="http://schemas.microsoft.com/office/drawing/2014/main" id="{865F0E58-B68A-4EBF-BE68-E125D0142DC8}"/>
              </a:ext>
            </a:extLst>
          </p:cNvPr>
          <p:cNvSpPr>
            <a:spLocks noGrp="1"/>
          </p:cNvSpPr>
          <p:nvPr>
            <p:ph type="ftr" sz="quarter" idx="11"/>
          </p:nvPr>
        </p:nvSpPr>
        <p:spPr/>
        <p:txBody>
          <a:bodyPr/>
          <a:lstStyle/>
          <a:p>
            <a:r>
              <a:rPr lang="it-IT"/>
              <a:t>Apnea</a:t>
            </a:r>
          </a:p>
        </p:txBody>
      </p:sp>
      <p:sp>
        <p:nvSpPr>
          <p:cNvPr id="9" name="Segnaposto numero diapositiva 8">
            <a:extLst>
              <a:ext uri="{FF2B5EF4-FFF2-40B4-BE49-F238E27FC236}">
                <a16:creationId xmlns:a16="http://schemas.microsoft.com/office/drawing/2014/main" id="{30151509-0561-448F-B14C-DF9AF86956A1}"/>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26642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7BAD5-2195-4F45-B7E1-F92BC273F6E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0FB998-E56D-4A47-B1EE-5995C3C6A333}"/>
              </a:ext>
            </a:extLst>
          </p:cNvPr>
          <p:cNvSpPr>
            <a:spLocks noGrp="1"/>
          </p:cNvSpPr>
          <p:nvPr>
            <p:ph type="dt" sz="half" idx="10"/>
          </p:nvPr>
        </p:nvSpPr>
        <p:spPr/>
        <p:txBody>
          <a:bodyPr/>
          <a:lstStyle/>
          <a:p>
            <a:fld id="{480A61AE-3B31-40D3-B5CA-2477EBA0BDCB}" type="datetime1">
              <a:rPr lang="it-IT" smtClean="0"/>
              <a:t>27/12/2018</a:t>
            </a:fld>
            <a:endParaRPr lang="it-IT"/>
          </a:p>
        </p:txBody>
      </p:sp>
      <p:sp>
        <p:nvSpPr>
          <p:cNvPr id="4" name="Segnaposto piè di pagina 3">
            <a:extLst>
              <a:ext uri="{FF2B5EF4-FFF2-40B4-BE49-F238E27FC236}">
                <a16:creationId xmlns:a16="http://schemas.microsoft.com/office/drawing/2014/main" id="{C378685E-BF2D-4791-A8FC-1222D6F276A2}"/>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8FF8328E-8B1E-4506-A26F-EEE6F0DDDA00}"/>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425249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B66655-C238-4035-AD65-408B4D412C63}"/>
              </a:ext>
            </a:extLst>
          </p:cNvPr>
          <p:cNvSpPr>
            <a:spLocks noGrp="1"/>
          </p:cNvSpPr>
          <p:nvPr>
            <p:ph type="dt" sz="half" idx="10"/>
          </p:nvPr>
        </p:nvSpPr>
        <p:spPr/>
        <p:txBody>
          <a:bodyPr/>
          <a:lstStyle/>
          <a:p>
            <a:fld id="{C03BDC7B-D5B4-450D-B3BD-3C242B0503C2}" type="datetime1">
              <a:rPr lang="it-IT" smtClean="0"/>
              <a:t>27/12/2018</a:t>
            </a:fld>
            <a:endParaRPr lang="it-IT"/>
          </a:p>
        </p:txBody>
      </p:sp>
      <p:sp>
        <p:nvSpPr>
          <p:cNvPr id="3" name="Segnaposto piè di pagina 2">
            <a:extLst>
              <a:ext uri="{FF2B5EF4-FFF2-40B4-BE49-F238E27FC236}">
                <a16:creationId xmlns:a16="http://schemas.microsoft.com/office/drawing/2014/main" id="{83D2F5C6-7C85-40EA-BB64-9F83B7325A32}"/>
              </a:ext>
            </a:extLst>
          </p:cNvPr>
          <p:cNvSpPr>
            <a:spLocks noGrp="1"/>
          </p:cNvSpPr>
          <p:nvPr>
            <p:ph type="ftr" sz="quarter" idx="11"/>
          </p:nvPr>
        </p:nvSpPr>
        <p:spPr/>
        <p:txBody>
          <a:bodyPr/>
          <a:lstStyle/>
          <a:p>
            <a:r>
              <a:rPr lang="it-IT"/>
              <a:t>Apnea</a:t>
            </a:r>
          </a:p>
        </p:txBody>
      </p:sp>
      <p:sp>
        <p:nvSpPr>
          <p:cNvPr id="4" name="Segnaposto numero diapositiva 3">
            <a:extLst>
              <a:ext uri="{FF2B5EF4-FFF2-40B4-BE49-F238E27FC236}">
                <a16:creationId xmlns:a16="http://schemas.microsoft.com/office/drawing/2014/main" id="{2725043D-1105-47A7-AE65-206F1CD9DB05}"/>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196515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C6871-12C5-499B-B7AF-50AE49D5BF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59E944-1499-47BE-9F54-1672F20E9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F1686EB-F6A6-4456-B798-E29FD9C04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5346246-D748-4CC1-ABC8-72515D864162}"/>
              </a:ext>
            </a:extLst>
          </p:cNvPr>
          <p:cNvSpPr>
            <a:spLocks noGrp="1"/>
          </p:cNvSpPr>
          <p:nvPr>
            <p:ph type="dt" sz="half" idx="10"/>
          </p:nvPr>
        </p:nvSpPr>
        <p:spPr/>
        <p:txBody>
          <a:bodyPr/>
          <a:lstStyle/>
          <a:p>
            <a:fld id="{411CAB51-F2E1-43AB-836B-122B20320FB8}" type="datetime1">
              <a:rPr lang="it-IT" smtClean="0"/>
              <a:t>27/12/2018</a:t>
            </a:fld>
            <a:endParaRPr lang="it-IT"/>
          </a:p>
        </p:txBody>
      </p:sp>
      <p:sp>
        <p:nvSpPr>
          <p:cNvPr id="6" name="Segnaposto piè di pagina 5">
            <a:extLst>
              <a:ext uri="{FF2B5EF4-FFF2-40B4-BE49-F238E27FC236}">
                <a16:creationId xmlns:a16="http://schemas.microsoft.com/office/drawing/2014/main" id="{E1321E8C-B95F-44A9-A78D-89C2763D0D0D}"/>
              </a:ext>
            </a:extLst>
          </p:cNvPr>
          <p:cNvSpPr>
            <a:spLocks noGrp="1"/>
          </p:cNvSpPr>
          <p:nvPr>
            <p:ph type="ftr" sz="quarter" idx="11"/>
          </p:nvPr>
        </p:nvSpPr>
        <p:spPr/>
        <p:txBody>
          <a:bodyPr/>
          <a:lstStyle/>
          <a:p>
            <a:r>
              <a:rPr lang="it-IT"/>
              <a:t>Apnea</a:t>
            </a:r>
          </a:p>
        </p:txBody>
      </p:sp>
      <p:sp>
        <p:nvSpPr>
          <p:cNvPr id="7" name="Segnaposto numero diapositiva 6">
            <a:extLst>
              <a:ext uri="{FF2B5EF4-FFF2-40B4-BE49-F238E27FC236}">
                <a16:creationId xmlns:a16="http://schemas.microsoft.com/office/drawing/2014/main" id="{99290794-86E7-45A7-82D9-EA3A98ADCCF9}"/>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73552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2DEE87-2641-464B-BA37-28098C24064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C78438C-6B02-4958-B736-161F6504E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74C8EBC-B6FF-4ADC-BAC2-C3043FF17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FC82802-09EF-4E5C-9EE2-EEF5B21F9F8E}"/>
              </a:ext>
            </a:extLst>
          </p:cNvPr>
          <p:cNvSpPr>
            <a:spLocks noGrp="1"/>
          </p:cNvSpPr>
          <p:nvPr>
            <p:ph type="dt" sz="half" idx="10"/>
          </p:nvPr>
        </p:nvSpPr>
        <p:spPr/>
        <p:txBody>
          <a:bodyPr/>
          <a:lstStyle/>
          <a:p>
            <a:fld id="{396B9E52-CD93-446F-AD72-AB5BD35C412F}" type="datetime1">
              <a:rPr lang="it-IT" smtClean="0"/>
              <a:t>27/12/2018</a:t>
            </a:fld>
            <a:endParaRPr lang="it-IT"/>
          </a:p>
        </p:txBody>
      </p:sp>
      <p:sp>
        <p:nvSpPr>
          <p:cNvPr id="6" name="Segnaposto piè di pagina 5">
            <a:extLst>
              <a:ext uri="{FF2B5EF4-FFF2-40B4-BE49-F238E27FC236}">
                <a16:creationId xmlns:a16="http://schemas.microsoft.com/office/drawing/2014/main" id="{50472D22-C80D-48EC-96F5-C2A6E07E52D4}"/>
              </a:ext>
            </a:extLst>
          </p:cNvPr>
          <p:cNvSpPr>
            <a:spLocks noGrp="1"/>
          </p:cNvSpPr>
          <p:nvPr>
            <p:ph type="ftr" sz="quarter" idx="11"/>
          </p:nvPr>
        </p:nvSpPr>
        <p:spPr/>
        <p:txBody>
          <a:bodyPr/>
          <a:lstStyle/>
          <a:p>
            <a:r>
              <a:rPr lang="it-IT"/>
              <a:t>Apnea</a:t>
            </a:r>
          </a:p>
        </p:txBody>
      </p:sp>
      <p:sp>
        <p:nvSpPr>
          <p:cNvPr id="7" name="Segnaposto numero diapositiva 6">
            <a:extLst>
              <a:ext uri="{FF2B5EF4-FFF2-40B4-BE49-F238E27FC236}">
                <a16:creationId xmlns:a16="http://schemas.microsoft.com/office/drawing/2014/main" id="{408D8E26-E359-4462-9A1E-21B342F86576}"/>
              </a:ext>
            </a:extLst>
          </p:cNvPr>
          <p:cNvSpPr>
            <a:spLocks noGrp="1"/>
          </p:cNvSpPr>
          <p:nvPr>
            <p:ph type="sldNum" sz="quarter" idx="12"/>
          </p:nvPr>
        </p:nvSpPr>
        <p:spPr/>
        <p:txBody>
          <a:bodyPr/>
          <a:lstStyle/>
          <a:p>
            <a:fld id="{E1142EFC-33A0-4E69-9215-E956961BFA1E}" type="slidenum">
              <a:rPr lang="it-IT" smtClean="0"/>
              <a:t>‹N›</a:t>
            </a:fld>
            <a:endParaRPr lang="it-IT"/>
          </a:p>
        </p:txBody>
      </p:sp>
    </p:spTree>
    <p:extLst>
      <p:ext uri="{BB962C8B-B14F-4D97-AF65-F5344CB8AC3E}">
        <p14:creationId xmlns:p14="http://schemas.microsoft.com/office/powerpoint/2010/main" val="33494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2238CB-6065-4624-A7F5-161F7D691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5AD6D4-BE0B-44AA-B55A-02125D2C1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72CFA6-DBA4-4715-931E-0AE6E880B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B2179-36A8-474B-A255-FCB142C7FFFF}" type="datetime1">
              <a:rPr lang="it-IT" smtClean="0"/>
              <a:t>27/12/2018</a:t>
            </a:fld>
            <a:endParaRPr lang="it-IT"/>
          </a:p>
        </p:txBody>
      </p:sp>
      <p:sp>
        <p:nvSpPr>
          <p:cNvPr id="5" name="Segnaposto piè di pagina 4">
            <a:extLst>
              <a:ext uri="{FF2B5EF4-FFF2-40B4-BE49-F238E27FC236}">
                <a16:creationId xmlns:a16="http://schemas.microsoft.com/office/drawing/2014/main" id="{B351E76E-2A39-4E20-85C8-BE024960C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Apnea</a:t>
            </a:r>
          </a:p>
        </p:txBody>
      </p:sp>
      <p:sp>
        <p:nvSpPr>
          <p:cNvPr id="6" name="Segnaposto numero diapositiva 5">
            <a:extLst>
              <a:ext uri="{FF2B5EF4-FFF2-40B4-BE49-F238E27FC236}">
                <a16:creationId xmlns:a16="http://schemas.microsoft.com/office/drawing/2014/main" id="{DF478A37-4F74-43BA-9F0C-1E4DF64EF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42EFC-33A0-4E69-9215-E956961BFA1E}" type="slidenum">
              <a:rPr lang="it-IT" smtClean="0"/>
              <a:t>‹N›</a:t>
            </a:fld>
            <a:endParaRPr lang="it-IT"/>
          </a:p>
        </p:txBody>
      </p:sp>
    </p:spTree>
    <p:extLst>
      <p:ext uri="{BB962C8B-B14F-4D97-AF65-F5344CB8AC3E}">
        <p14:creationId xmlns:p14="http://schemas.microsoft.com/office/powerpoint/2010/main" val="497468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slide" Target="slide6.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slide" Target="slide7.xml"/><Relationship Id="rId5" Type="http://schemas.openxmlformats.org/officeDocument/2006/relationships/image" Target="../media/image29.png"/><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slide" Target="slide4.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5.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9F3B8B-630A-480B-9460-560A3170AC8E}"/>
              </a:ext>
            </a:extLst>
          </p:cNvPr>
          <p:cNvSpPr>
            <a:spLocks noGrp="1"/>
          </p:cNvSpPr>
          <p:nvPr>
            <p:ph type="ctrTitle"/>
          </p:nvPr>
        </p:nvSpPr>
        <p:spPr/>
        <p:txBody>
          <a:bodyPr/>
          <a:lstStyle/>
          <a:p>
            <a:r>
              <a:rPr lang="it-IT" dirty="0"/>
              <a:t>Apnea</a:t>
            </a:r>
          </a:p>
        </p:txBody>
      </p:sp>
      <p:sp>
        <p:nvSpPr>
          <p:cNvPr id="3" name="Sottotitolo 2">
            <a:extLst>
              <a:ext uri="{FF2B5EF4-FFF2-40B4-BE49-F238E27FC236}">
                <a16:creationId xmlns:a16="http://schemas.microsoft.com/office/drawing/2014/main" id="{EA5EE7C3-47BF-4675-81B3-B1C9218A6D84}"/>
              </a:ext>
            </a:extLst>
          </p:cNvPr>
          <p:cNvSpPr>
            <a:spLocks noGrp="1"/>
          </p:cNvSpPr>
          <p:nvPr>
            <p:ph type="subTitle" idx="1"/>
          </p:nvPr>
        </p:nvSpPr>
        <p:spPr/>
        <p:txBody>
          <a:bodyPr/>
          <a:lstStyle/>
          <a:p>
            <a:r>
              <a:rPr lang="it-IT" dirty="0"/>
              <a:t>Bologna 29/12/2018</a:t>
            </a:r>
          </a:p>
        </p:txBody>
      </p:sp>
      <p:sp>
        <p:nvSpPr>
          <p:cNvPr id="4" name="Segnaposto piè di pagina 3">
            <a:extLst>
              <a:ext uri="{FF2B5EF4-FFF2-40B4-BE49-F238E27FC236}">
                <a16:creationId xmlns:a16="http://schemas.microsoft.com/office/drawing/2014/main" id="{A41327E8-5979-448E-9714-945B072D8F5E}"/>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C7E188EB-F168-4FC4-B74B-BACCA2C9A26E}"/>
              </a:ext>
            </a:extLst>
          </p:cNvPr>
          <p:cNvSpPr>
            <a:spLocks noGrp="1"/>
          </p:cNvSpPr>
          <p:nvPr>
            <p:ph type="sldNum" sz="quarter" idx="12"/>
          </p:nvPr>
        </p:nvSpPr>
        <p:spPr/>
        <p:txBody>
          <a:bodyPr/>
          <a:lstStyle/>
          <a:p>
            <a:fld id="{E1142EFC-33A0-4E69-9215-E956961BFA1E}" type="slidenum">
              <a:rPr lang="it-IT" smtClean="0"/>
              <a:t>1</a:t>
            </a:fld>
            <a:endParaRPr lang="it-IT"/>
          </a:p>
        </p:txBody>
      </p:sp>
      <p:pic>
        <p:nvPicPr>
          <p:cNvPr id="6" name="Immagine 5">
            <a:extLst>
              <a:ext uri="{FF2B5EF4-FFF2-40B4-BE49-F238E27FC236}">
                <a16:creationId xmlns:a16="http://schemas.microsoft.com/office/drawing/2014/main" id="{5923188F-274A-4781-83F2-90EA20E2F458}"/>
              </a:ext>
            </a:extLst>
          </p:cNvPr>
          <p:cNvPicPr>
            <a:picLocks noChangeAspect="1"/>
          </p:cNvPicPr>
          <p:nvPr/>
        </p:nvPicPr>
        <p:blipFill>
          <a:blip r:embed="rId2"/>
          <a:stretch>
            <a:fillRect/>
          </a:stretch>
        </p:blipFill>
        <p:spPr>
          <a:xfrm>
            <a:off x="9138848" y="300327"/>
            <a:ext cx="1713182" cy="1713182"/>
          </a:xfrm>
          <a:prstGeom prst="rect">
            <a:avLst/>
          </a:prstGeom>
        </p:spPr>
      </p:pic>
    </p:spTree>
    <p:extLst>
      <p:ext uri="{BB962C8B-B14F-4D97-AF65-F5344CB8AC3E}">
        <p14:creationId xmlns:p14="http://schemas.microsoft.com/office/powerpoint/2010/main" val="196045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649DB16-7C7B-466E-857F-2EBF7245D40F}"/>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9E42A702-8278-4179-9496-D442CB019E7C}"/>
              </a:ext>
            </a:extLst>
          </p:cNvPr>
          <p:cNvSpPr>
            <a:spLocks noGrp="1"/>
          </p:cNvSpPr>
          <p:nvPr>
            <p:ph type="sldNum" sz="quarter" idx="12"/>
          </p:nvPr>
        </p:nvSpPr>
        <p:spPr/>
        <p:txBody>
          <a:bodyPr/>
          <a:lstStyle/>
          <a:p>
            <a:fld id="{E1142EFC-33A0-4E69-9215-E956961BFA1E}" type="slidenum">
              <a:rPr lang="it-IT" smtClean="0"/>
              <a:t>10</a:t>
            </a:fld>
            <a:endParaRPr lang="it-IT"/>
          </a:p>
        </p:txBody>
      </p:sp>
      <p:pic>
        <p:nvPicPr>
          <p:cNvPr id="4" name="Immagine 3">
            <a:extLst>
              <a:ext uri="{FF2B5EF4-FFF2-40B4-BE49-F238E27FC236}">
                <a16:creationId xmlns:a16="http://schemas.microsoft.com/office/drawing/2014/main" id="{95B7838C-33C6-4ADB-8A45-C5B1C421631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21" y="105023"/>
            <a:ext cx="11359655" cy="3918586"/>
          </a:xfrm>
          <a:prstGeom prst="rect">
            <a:avLst/>
          </a:prstGeom>
          <a:noFill/>
          <a:ln>
            <a:noFill/>
          </a:ln>
        </p:spPr>
      </p:pic>
      <p:pic>
        <p:nvPicPr>
          <p:cNvPr id="5" name="Immagine 4">
            <a:extLst>
              <a:ext uri="{FF2B5EF4-FFF2-40B4-BE49-F238E27FC236}">
                <a16:creationId xmlns:a16="http://schemas.microsoft.com/office/drawing/2014/main" id="{62AA7CDA-1D9D-41DA-9590-0ACE44C7FC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485" y="293691"/>
            <a:ext cx="10872079" cy="2734944"/>
          </a:xfrm>
          <a:prstGeom prst="rect">
            <a:avLst/>
          </a:prstGeom>
          <a:noFill/>
          <a:ln>
            <a:noFill/>
          </a:ln>
        </p:spPr>
      </p:pic>
      <p:pic>
        <p:nvPicPr>
          <p:cNvPr id="6" name="Immagine 5">
            <a:extLst>
              <a:ext uri="{FF2B5EF4-FFF2-40B4-BE49-F238E27FC236}">
                <a16:creationId xmlns:a16="http://schemas.microsoft.com/office/drawing/2014/main" id="{1DBD1883-431D-425C-8CE3-1570545873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88" y="594892"/>
            <a:ext cx="11837653" cy="3926204"/>
          </a:xfrm>
          <a:prstGeom prst="rect">
            <a:avLst/>
          </a:prstGeom>
          <a:noFill/>
          <a:ln>
            <a:noFill/>
          </a:ln>
        </p:spPr>
      </p:pic>
      <p:pic>
        <p:nvPicPr>
          <p:cNvPr id="7" name="Immagine 6">
            <a:extLst>
              <a:ext uri="{FF2B5EF4-FFF2-40B4-BE49-F238E27FC236}">
                <a16:creationId xmlns:a16="http://schemas.microsoft.com/office/drawing/2014/main" id="{317249B2-EFB0-49C4-935F-87C32E01142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59" y="1381335"/>
            <a:ext cx="11534122" cy="3926204"/>
          </a:xfrm>
          <a:prstGeom prst="rect">
            <a:avLst/>
          </a:prstGeom>
          <a:noFill/>
          <a:ln>
            <a:noFill/>
          </a:ln>
        </p:spPr>
      </p:pic>
      <p:pic>
        <p:nvPicPr>
          <p:cNvPr id="8" name="Immagine 7">
            <a:extLst>
              <a:ext uri="{FF2B5EF4-FFF2-40B4-BE49-F238E27FC236}">
                <a16:creationId xmlns:a16="http://schemas.microsoft.com/office/drawing/2014/main" id="{A2418D13-A803-4B5D-B8C9-03600318ADF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556" y="1661163"/>
            <a:ext cx="10939008" cy="3310310"/>
          </a:xfrm>
          <a:prstGeom prst="rect">
            <a:avLst/>
          </a:prstGeom>
          <a:noFill/>
          <a:ln>
            <a:noFill/>
          </a:ln>
        </p:spPr>
      </p:pic>
      <p:pic>
        <p:nvPicPr>
          <p:cNvPr id="9" name="Immagine 8">
            <a:extLst>
              <a:ext uri="{FF2B5EF4-FFF2-40B4-BE49-F238E27FC236}">
                <a16:creationId xmlns:a16="http://schemas.microsoft.com/office/drawing/2014/main" id="{F657E063-9E39-4231-AB52-2B28517DD19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61256" y="1493102"/>
            <a:ext cx="8438944" cy="5966186"/>
          </a:xfrm>
          <a:prstGeom prst="rect">
            <a:avLst/>
          </a:prstGeom>
          <a:noFill/>
          <a:ln>
            <a:noFill/>
          </a:ln>
        </p:spPr>
      </p:pic>
      <p:pic>
        <p:nvPicPr>
          <p:cNvPr id="11" name="Immagine 10">
            <a:extLst>
              <a:ext uri="{FF2B5EF4-FFF2-40B4-BE49-F238E27FC236}">
                <a16:creationId xmlns:a16="http://schemas.microsoft.com/office/drawing/2014/main" id="{B2F736F0-5DBB-4E14-B86B-BA43FD0E36D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344833" y="2161905"/>
            <a:ext cx="9757361" cy="4337955"/>
          </a:xfrm>
          <a:prstGeom prst="rect">
            <a:avLst/>
          </a:prstGeom>
          <a:noFill/>
          <a:ln>
            <a:noFill/>
          </a:ln>
        </p:spPr>
      </p:pic>
      <p:sp>
        <p:nvSpPr>
          <p:cNvPr id="14" name="Freccia circolare in su 13">
            <a:hlinkClick r:id="rId9" action="ppaction://hlinksldjump"/>
            <a:extLst>
              <a:ext uri="{FF2B5EF4-FFF2-40B4-BE49-F238E27FC236}">
                <a16:creationId xmlns:a16="http://schemas.microsoft.com/office/drawing/2014/main" id="{5141721A-4735-41D9-96BD-8B6F65B18A06}"/>
              </a:ext>
            </a:extLst>
          </p:cNvPr>
          <p:cNvSpPr/>
          <p:nvPr/>
        </p:nvSpPr>
        <p:spPr>
          <a:xfrm>
            <a:off x="11558587" y="6233160"/>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13" name="Gruppo 12">
            <a:extLst>
              <a:ext uri="{FF2B5EF4-FFF2-40B4-BE49-F238E27FC236}">
                <a16:creationId xmlns:a16="http://schemas.microsoft.com/office/drawing/2014/main" id="{708991F7-154B-489D-B56F-CA07BFDB2405}"/>
              </a:ext>
            </a:extLst>
          </p:cNvPr>
          <p:cNvGrpSpPr/>
          <p:nvPr/>
        </p:nvGrpSpPr>
        <p:grpSpPr>
          <a:xfrm>
            <a:off x="508604" y="928749"/>
            <a:ext cx="11633737" cy="3926205"/>
            <a:chOff x="508604" y="928749"/>
            <a:chExt cx="11633737" cy="3926205"/>
          </a:xfrm>
        </p:grpSpPr>
        <p:pic>
          <p:nvPicPr>
            <p:cNvPr id="10" name="Immagine 9">
              <a:extLst>
                <a:ext uri="{FF2B5EF4-FFF2-40B4-BE49-F238E27FC236}">
                  <a16:creationId xmlns:a16="http://schemas.microsoft.com/office/drawing/2014/main" id="{1BA02A8C-D272-4982-A927-61AEA5DE3174}"/>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604" y="928749"/>
              <a:ext cx="11633737" cy="3926205"/>
            </a:xfrm>
            <a:prstGeom prst="rect">
              <a:avLst/>
            </a:prstGeom>
            <a:noFill/>
            <a:ln>
              <a:noFill/>
            </a:ln>
          </p:spPr>
        </p:pic>
        <p:sp>
          <p:nvSpPr>
            <p:cNvPr id="12" name="CasellaDiTesto 11">
              <a:extLst>
                <a:ext uri="{FF2B5EF4-FFF2-40B4-BE49-F238E27FC236}">
                  <a16:creationId xmlns:a16="http://schemas.microsoft.com/office/drawing/2014/main" id="{D1908410-6F39-4753-BF38-4BFA88B38215}"/>
                </a:ext>
              </a:extLst>
            </p:cNvPr>
            <p:cNvSpPr txBox="1"/>
            <p:nvPr/>
          </p:nvSpPr>
          <p:spPr>
            <a:xfrm>
              <a:off x="4323906" y="1616633"/>
              <a:ext cx="1382233" cy="314645"/>
            </a:xfrm>
            <a:prstGeom prst="rect">
              <a:avLst/>
            </a:prstGeom>
            <a:solidFill>
              <a:schemeClr val="bg1"/>
            </a:solidFill>
          </p:spPr>
          <p:txBody>
            <a:bodyPr wrap="square" rtlCol="0">
              <a:spAutoFit/>
            </a:bodyPr>
            <a:lstStyle/>
            <a:p>
              <a:endParaRPr lang="it-IT" dirty="0"/>
            </a:p>
          </p:txBody>
        </p:sp>
      </p:grpSp>
    </p:spTree>
    <p:extLst>
      <p:ext uri="{BB962C8B-B14F-4D97-AF65-F5344CB8AC3E}">
        <p14:creationId xmlns:p14="http://schemas.microsoft.com/office/powerpoint/2010/main" val="32759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C6E7A71B-3168-4C4D-812F-B2FB07F2B73C}"/>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08F51282-6099-4C21-B82A-73FA0B18FE66}"/>
              </a:ext>
            </a:extLst>
          </p:cNvPr>
          <p:cNvSpPr>
            <a:spLocks noGrp="1"/>
          </p:cNvSpPr>
          <p:nvPr>
            <p:ph type="sldNum" sz="quarter" idx="12"/>
          </p:nvPr>
        </p:nvSpPr>
        <p:spPr/>
        <p:txBody>
          <a:bodyPr/>
          <a:lstStyle/>
          <a:p>
            <a:fld id="{E1142EFC-33A0-4E69-9215-E956961BFA1E}" type="slidenum">
              <a:rPr lang="it-IT" smtClean="0"/>
              <a:t>11</a:t>
            </a:fld>
            <a:endParaRPr lang="it-IT"/>
          </a:p>
        </p:txBody>
      </p:sp>
      <p:pic>
        <p:nvPicPr>
          <p:cNvPr id="4" name="Immagine 3">
            <a:extLst>
              <a:ext uri="{FF2B5EF4-FFF2-40B4-BE49-F238E27FC236}">
                <a16:creationId xmlns:a16="http://schemas.microsoft.com/office/drawing/2014/main" id="{E33CA4AF-5C68-42EB-832F-36B58CF991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2948" y="136525"/>
            <a:ext cx="11296961" cy="6095060"/>
          </a:xfrm>
          <a:prstGeom prst="rect">
            <a:avLst/>
          </a:prstGeom>
          <a:noFill/>
          <a:ln>
            <a:noFill/>
          </a:ln>
        </p:spPr>
      </p:pic>
      <p:pic>
        <p:nvPicPr>
          <p:cNvPr id="5" name="Immagine 4">
            <a:extLst>
              <a:ext uri="{FF2B5EF4-FFF2-40B4-BE49-F238E27FC236}">
                <a16:creationId xmlns:a16="http://schemas.microsoft.com/office/drawing/2014/main" id="{2D05723A-3B1D-4BB7-9CC8-18B47AECCC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0288" y="431462"/>
            <a:ext cx="11318994" cy="5633407"/>
          </a:xfrm>
          <a:prstGeom prst="rect">
            <a:avLst/>
          </a:prstGeom>
          <a:noFill/>
          <a:ln>
            <a:noFill/>
          </a:ln>
        </p:spPr>
      </p:pic>
      <p:sp>
        <p:nvSpPr>
          <p:cNvPr id="6" name="Freccia circolare in su 5">
            <a:hlinkClick r:id="rId4" action="ppaction://hlinksldjump"/>
            <a:extLst>
              <a:ext uri="{FF2B5EF4-FFF2-40B4-BE49-F238E27FC236}">
                <a16:creationId xmlns:a16="http://schemas.microsoft.com/office/drawing/2014/main" id="{609FD0B0-7BAA-406B-B99F-7FE53C9FE996}"/>
              </a:ext>
            </a:extLst>
          </p:cNvPr>
          <p:cNvSpPr/>
          <p:nvPr/>
        </p:nvSpPr>
        <p:spPr>
          <a:xfrm>
            <a:off x="11554227" y="6269252"/>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CasellaDiTesto 6">
            <a:extLst>
              <a:ext uri="{FF2B5EF4-FFF2-40B4-BE49-F238E27FC236}">
                <a16:creationId xmlns:a16="http://schemas.microsoft.com/office/drawing/2014/main" id="{290E6788-891B-4540-BCE4-46486CF4B7B1}"/>
              </a:ext>
            </a:extLst>
          </p:cNvPr>
          <p:cNvSpPr txBox="1"/>
          <p:nvPr/>
        </p:nvSpPr>
        <p:spPr>
          <a:xfrm>
            <a:off x="4386087" y="5569852"/>
            <a:ext cx="4258410" cy="400110"/>
          </a:xfrm>
          <a:prstGeom prst="rect">
            <a:avLst/>
          </a:prstGeom>
          <a:noFill/>
        </p:spPr>
        <p:txBody>
          <a:bodyPr wrap="none" rtlCol="0">
            <a:spAutoFit/>
          </a:bodyPr>
          <a:lstStyle/>
          <a:p>
            <a:r>
              <a:rPr lang="it-IT" sz="2000" b="1" dirty="0">
                <a:highlight>
                  <a:srgbClr val="FFFF00"/>
                </a:highlight>
              </a:rPr>
              <a:t>Prima Versione Definitiva 09/04/2015 </a:t>
            </a:r>
          </a:p>
        </p:txBody>
      </p:sp>
    </p:spTree>
    <p:extLst>
      <p:ext uri="{BB962C8B-B14F-4D97-AF65-F5344CB8AC3E}">
        <p14:creationId xmlns:p14="http://schemas.microsoft.com/office/powerpoint/2010/main" val="2374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88C815AF-F3D5-42DD-B905-76AF46D79EAC}"/>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B9F40FD0-0668-47FC-91EB-39A488E60336}"/>
              </a:ext>
            </a:extLst>
          </p:cNvPr>
          <p:cNvSpPr>
            <a:spLocks noGrp="1"/>
          </p:cNvSpPr>
          <p:nvPr>
            <p:ph type="sldNum" sz="quarter" idx="12"/>
          </p:nvPr>
        </p:nvSpPr>
        <p:spPr/>
        <p:txBody>
          <a:bodyPr/>
          <a:lstStyle/>
          <a:p>
            <a:fld id="{E1142EFC-33A0-4E69-9215-E956961BFA1E}" type="slidenum">
              <a:rPr lang="it-IT" smtClean="0"/>
              <a:t>12</a:t>
            </a:fld>
            <a:endParaRPr lang="it-IT"/>
          </a:p>
        </p:txBody>
      </p:sp>
      <p:pic>
        <p:nvPicPr>
          <p:cNvPr id="4" name="Immagine 3">
            <a:extLst>
              <a:ext uri="{FF2B5EF4-FFF2-40B4-BE49-F238E27FC236}">
                <a16:creationId xmlns:a16="http://schemas.microsoft.com/office/drawing/2014/main" id="{84B55F3D-83EF-48DE-99F1-B9BA58FFEE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2895" y="184150"/>
            <a:ext cx="7707630" cy="5826316"/>
          </a:xfrm>
          <a:prstGeom prst="rect">
            <a:avLst/>
          </a:prstGeom>
          <a:noFill/>
          <a:ln>
            <a:noFill/>
          </a:ln>
        </p:spPr>
      </p:pic>
      <p:pic>
        <p:nvPicPr>
          <p:cNvPr id="7" name="Immagine 6">
            <a:extLst>
              <a:ext uri="{FF2B5EF4-FFF2-40B4-BE49-F238E27FC236}">
                <a16:creationId xmlns:a16="http://schemas.microsoft.com/office/drawing/2014/main" id="{A276E33A-B184-456B-B2D0-F46A37E84955}"/>
              </a:ext>
            </a:extLst>
          </p:cNvPr>
          <p:cNvPicPr>
            <a:picLocks noChangeAspect="1"/>
          </p:cNvPicPr>
          <p:nvPr/>
        </p:nvPicPr>
        <p:blipFill>
          <a:blip r:embed="rId3"/>
          <a:stretch>
            <a:fillRect/>
          </a:stretch>
        </p:blipFill>
        <p:spPr>
          <a:xfrm>
            <a:off x="1037907" y="1048951"/>
            <a:ext cx="11001693" cy="5307399"/>
          </a:xfrm>
          <a:prstGeom prst="rect">
            <a:avLst/>
          </a:prstGeom>
        </p:spPr>
      </p:pic>
      <p:sp>
        <p:nvSpPr>
          <p:cNvPr id="8" name="Freccia circolare in su 7">
            <a:hlinkClick r:id="rId4" action="ppaction://hlinksldjump"/>
            <a:extLst>
              <a:ext uri="{FF2B5EF4-FFF2-40B4-BE49-F238E27FC236}">
                <a16:creationId xmlns:a16="http://schemas.microsoft.com/office/drawing/2014/main" id="{D351AFE7-2873-4933-84A2-579E2DDBF5A9}"/>
              </a:ext>
            </a:extLst>
          </p:cNvPr>
          <p:cNvSpPr/>
          <p:nvPr/>
        </p:nvSpPr>
        <p:spPr>
          <a:xfrm>
            <a:off x="11154093" y="6223000"/>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CasellaDiTesto 4">
            <a:extLst>
              <a:ext uri="{FF2B5EF4-FFF2-40B4-BE49-F238E27FC236}">
                <a16:creationId xmlns:a16="http://schemas.microsoft.com/office/drawing/2014/main" id="{D3348B91-4ADD-401A-A3BB-8A6008C7CC12}"/>
              </a:ext>
            </a:extLst>
          </p:cNvPr>
          <p:cNvSpPr txBox="1"/>
          <p:nvPr/>
        </p:nvSpPr>
        <p:spPr>
          <a:xfrm>
            <a:off x="7685315" y="417873"/>
            <a:ext cx="4408771" cy="400110"/>
          </a:xfrm>
          <a:prstGeom prst="rect">
            <a:avLst/>
          </a:prstGeom>
          <a:noFill/>
        </p:spPr>
        <p:txBody>
          <a:bodyPr wrap="none" rtlCol="0">
            <a:spAutoFit/>
          </a:bodyPr>
          <a:lstStyle/>
          <a:p>
            <a:r>
              <a:rPr lang="it-IT" sz="2000" b="1" i="1" dirty="0">
                <a:highlight>
                  <a:srgbClr val="FFFF00"/>
                </a:highlight>
              </a:rPr>
              <a:t>Seconda versione definitiva 11/02/2017</a:t>
            </a:r>
          </a:p>
        </p:txBody>
      </p:sp>
    </p:spTree>
    <p:extLst>
      <p:ext uri="{BB962C8B-B14F-4D97-AF65-F5344CB8AC3E}">
        <p14:creationId xmlns:p14="http://schemas.microsoft.com/office/powerpoint/2010/main" val="7423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C9092BB-94C8-48DA-B646-166034275726}"/>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60632857-E46E-4B4C-8C9C-F45827BC58DD}"/>
              </a:ext>
            </a:extLst>
          </p:cNvPr>
          <p:cNvSpPr>
            <a:spLocks noGrp="1"/>
          </p:cNvSpPr>
          <p:nvPr>
            <p:ph type="sldNum" sz="quarter" idx="12"/>
          </p:nvPr>
        </p:nvSpPr>
        <p:spPr/>
        <p:txBody>
          <a:bodyPr/>
          <a:lstStyle/>
          <a:p>
            <a:fld id="{E1142EFC-33A0-4E69-9215-E956961BFA1E}" type="slidenum">
              <a:rPr lang="it-IT" smtClean="0"/>
              <a:t>13</a:t>
            </a:fld>
            <a:endParaRPr lang="it-IT"/>
          </a:p>
        </p:txBody>
      </p:sp>
      <p:pic>
        <p:nvPicPr>
          <p:cNvPr id="4" name="Immagine 3">
            <a:extLst>
              <a:ext uri="{FF2B5EF4-FFF2-40B4-BE49-F238E27FC236}">
                <a16:creationId xmlns:a16="http://schemas.microsoft.com/office/drawing/2014/main" id="{395C8ADD-6CB4-4B80-80C0-FE6E224242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4693" y="332573"/>
            <a:ext cx="10589107" cy="5915827"/>
          </a:xfrm>
          <a:prstGeom prst="rect">
            <a:avLst/>
          </a:prstGeom>
          <a:noFill/>
          <a:ln>
            <a:noFill/>
          </a:ln>
        </p:spPr>
      </p:pic>
    </p:spTree>
    <p:extLst>
      <p:ext uri="{BB962C8B-B14F-4D97-AF65-F5344CB8AC3E}">
        <p14:creationId xmlns:p14="http://schemas.microsoft.com/office/powerpoint/2010/main" val="27589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CAB63A9-0FBE-4110-A467-2922064253ED}"/>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B0CD4206-0082-48FE-B62A-EA4C29CE0FAE}"/>
              </a:ext>
            </a:extLst>
          </p:cNvPr>
          <p:cNvSpPr>
            <a:spLocks noGrp="1"/>
          </p:cNvSpPr>
          <p:nvPr>
            <p:ph type="sldNum" sz="quarter" idx="12"/>
          </p:nvPr>
        </p:nvSpPr>
        <p:spPr/>
        <p:txBody>
          <a:bodyPr/>
          <a:lstStyle/>
          <a:p>
            <a:fld id="{E1142EFC-33A0-4E69-9215-E956961BFA1E}" type="slidenum">
              <a:rPr lang="it-IT" smtClean="0"/>
              <a:t>14</a:t>
            </a:fld>
            <a:endParaRPr lang="it-IT"/>
          </a:p>
        </p:txBody>
      </p:sp>
      <p:sp>
        <p:nvSpPr>
          <p:cNvPr id="4" name="Freccia circolare in su 3">
            <a:hlinkClick r:id="rId2" action="ppaction://hlinksldjump"/>
            <a:extLst>
              <a:ext uri="{FF2B5EF4-FFF2-40B4-BE49-F238E27FC236}">
                <a16:creationId xmlns:a16="http://schemas.microsoft.com/office/drawing/2014/main" id="{0C8A483E-1C2E-46AA-B2EE-B23CA4D61A97}"/>
              </a:ext>
            </a:extLst>
          </p:cNvPr>
          <p:cNvSpPr/>
          <p:nvPr/>
        </p:nvSpPr>
        <p:spPr>
          <a:xfrm>
            <a:off x="11558587" y="6272212"/>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5" name="Immagine 4">
            <a:extLst>
              <a:ext uri="{FF2B5EF4-FFF2-40B4-BE49-F238E27FC236}">
                <a16:creationId xmlns:a16="http://schemas.microsoft.com/office/drawing/2014/main" id="{1DF21186-6733-4EE6-B31D-D8B2B8B57A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432" y="300038"/>
            <a:ext cx="9925368" cy="5722846"/>
          </a:xfrm>
          <a:prstGeom prst="rect">
            <a:avLst/>
          </a:prstGeom>
          <a:noFill/>
          <a:ln>
            <a:noFill/>
          </a:ln>
        </p:spPr>
      </p:pic>
    </p:spTree>
    <p:extLst>
      <p:ext uri="{BB962C8B-B14F-4D97-AF65-F5344CB8AC3E}">
        <p14:creationId xmlns:p14="http://schemas.microsoft.com/office/powerpoint/2010/main" val="34991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E1DA7BB-8D81-4A5C-96C5-D9A71C1F2C19}"/>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3E70C55A-3857-4180-9B1F-58E2E70CC957}"/>
              </a:ext>
            </a:extLst>
          </p:cNvPr>
          <p:cNvSpPr>
            <a:spLocks noGrp="1"/>
          </p:cNvSpPr>
          <p:nvPr>
            <p:ph type="sldNum" sz="quarter" idx="12"/>
          </p:nvPr>
        </p:nvSpPr>
        <p:spPr/>
        <p:txBody>
          <a:bodyPr/>
          <a:lstStyle/>
          <a:p>
            <a:fld id="{E1142EFC-33A0-4E69-9215-E956961BFA1E}" type="slidenum">
              <a:rPr lang="it-IT" smtClean="0"/>
              <a:t>15</a:t>
            </a:fld>
            <a:endParaRPr lang="it-IT"/>
          </a:p>
        </p:txBody>
      </p:sp>
      <p:sp>
        <p:nvSpPr>
          <p:cNvPr id="5" name="Rettangolo 4">
            <a:extLst>
              <a:ext uri="{FF2B5EF4-FFF2-40B4-BE49-F238E27FC236}">
                <a16:creationId xmlns:a16="http://schemas.microsoft.com/office/drawing/2014/main" id="{1C0C4FA8-48B3-423A-B00A-E01ADE681068}"/>
              </a:ext>
            </a:extLst>
          </p:cNvPr>
          <p:cNvSpPr/>
          <p:nvPr/>
        </p:nvSpPr>
        <p:spPr>
          <a:xfrm>
            <a:off x="914400" y="1451094"/>
            <a:ext cx="10687050" cy="3735382"/>
          </a:xfrm>
          <a:prstGeom prst="rect">
            <a:avLst/>
          </a:prstGeom>
        </p:spPr>
        <p:txBody>
          <a:bodyPr wrap="square">
            <a:spAutoFit/>
          </a:bodyPr>
          <a:lstStyle/>
          <a:p>
            <a:pPr>
              <a:lnSpc>
                <a:spcPct val="107000"/>
              </a:lnSpc>
              <a:spcAft>
                <a:spcPts val="0"/>
              </a:spcAft>
            </a:pPr>
            <a:r>
              <a:rPr lang="it-IT" dirty="0">
                <a:latin typeface="Verdana" panose="020B0604030504040204" pitchFamily="34" charset="0"/>
                <a:ea typeface="Calibri" panose="020F0502020204030204" pitchFamily="34" charset="0"/>
                <a:cs typeface="Times New Roman" panose="02020603050405020304" pitchFamily="18" charset="0"/>
              </a:rPr>
              <a:t>Il nuovo percorso, aggiornato secondo i nuovi standard, è stato presentato nel Consiglio Federale del 21 Aprile 2017. In questa riunione vengono sostanzialmente dette due cose: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Verdana" panose="020B0604030504040204" pitchFamily="34" charset="0"/>
              <a:buChar char="-"/>
            </a:pPr>
            <a:r>
              <a:rPr lang="it-IT" dirty="0">
                <a:latin typeface="Verdana" panose="020B0604030504040204" pitchFamily="34" charset="0"/>
                <a:ea typeface="Calibri" panose="020F0502020204030204" pitchFamily="34" charset="0"/>
                <a:cs typeface="Times New Roman" panose="02020603050405020304" pitchFamily="18" charset="0"/>
              </a:rPr>
              <a:t>Viene approvato il PFA (programma Formativo Agonistico che contiene la parte didattica relativa all’apnea). Nolli ha sollevato delle obiezioni di carattere gestionale e quindi si metterà d’accordo con il settore per trovare delle soluzioni (cosa che è avvenuta qualche settimana dopo in un incontro a Modena). Il documento era stato inviato a tutti i Consiglieri Federali negli atti del consiglio federale.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it-IT" dirty="0">
                <a:highlight>
                  <a:srgbClr val="FFFF00"/>
                </a:highlight>
                <a:latin typeface="Verdana" panose="020B0604030504040204" pitchFamily="34" charset="0"/>
                <a:ea typeface="Calibri" panose="020F0502020204030204" pitchFamily="34" charset="0"/>
                <a:cs typeface="Times New Roman" panose="02020603050405020304" pitchFamily="18" charset="0"/>
              </a:rPr>
              <a:t>Il Presidente tiene a precisare che sarebbe opportuno che anche la Didattica subacquea e la Pesca di Superficie cominciassero a fare corsi che possano essere riconosciuti dal Sistema Nazionale delle Qualifiche sportive del CONI con validità europea (</a:t>
            </a:r>
            <a:r>
              <a:rPr lang="it-IT" dirty="0" err="1">
                <a:highlight>
                  <a:srgbClr val="FFFF00"/>
                </a:highlight>
                <a:latin typeface="Verdana" panose="020B0604030504040204" pitchFamily="34" charset="0"/>
                <a:ea typeface="Calibri" panose="020F0502020204030204" pitchFamily="34" charset="0"/>
                <a:cs typeface="Times New Roman" panose="02020603050405020304" pitchFamily="18" charset="0"/>
              </a:rPr>
              <a:t>SNaQ</a:t>
            </a:r>
            <a:r>
              <a:rPr lang="it-IT" dirty="0">
                <a:highlight>
                  <a:srgbClr val="FFFF00"/>
                </a:highlight>
                <a:latin typeface="Verdana" panose="020B0604030504040204" pitchFamily="34" charset="0"/>
                <a:ea typeface="Calibri" panose="020F0502020204030204" pitchFamily="34" charset="0"/>
                <a:cs typeface="Times New Roman" panose="02020603050405020304" pitchFamily="18" charset="0"/>
              </a:rPr>
              <a:t>).</a:t>
            </a:r>
            <a:endParaRPr lang="it-IT"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it-IT" dirty="0">
                <a:latin typeface="Verdana" panose="020B0604030504040204" pitchFamily="34" charset="0"/>
                <a:ea typeface="Calibri" panose="020F0502020204030204" pitchFamily="34" charset="0"/>
                <a:cs typeface="Times New Roman" panose="02020603050405020304" pitchFamily="18" charset="0"/>
              </a:rPr>
              <a:t>Deve essere chiaro che Frascari non ha sollevato alcuna obiezione e che quindi era d’accordo.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ccia circolare in su 5">
            <a:hlinkClick r:id="rId2" action="ppaction://hlinksldjump"/>
            <a:extLst>
              <a:ext uri="{FF2B5EF4-FFF2-40B4-BE49-F238E27FC236}">
                <a16:creationId xmlns:a16="http://schemas.microsoft.com/office/drawing/2014/main" id="{123C7D84-6583-4748-94C1-3F8C354FA44E}"/>
              </a:ext>
            </a:extLst>
          </p:cNvPr>
          <p:cNvSpPr/>
          <p:nvPr/>
        </p:nvSpPr>
        <p:spPr>
          <a:xfrm>
            <a:off x="11558587" y="6272212"/>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98597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5C45123-C061-4837-8389-5A6FB4CC4B6D}"/>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FD25806E-2EC1-4015-81FC-E4AA778A27BA}"/>
              </a:ext>
            </a:extLst>
          </p:cNvPr>
          <p:cNvSpPr>
            <a:spLocks noGrp="1"/>
          </p:cNvSpPr>
          <p:nvPr>
            <p:ph type="sldNum" sz="quarter" idx="12"/>
          </p:nvPr>
        </p:nvSpPr>
        <p:spPr/>
        <p:txBody>
          <a:bodyPr/>
          <a:lstStyle/>
          <a:p>
            <a:fld id="{E1142EFC-33A0-4E69-9215-E956961BFA1E}" type="slidenum">
              <a:rPr lang="it-IT" smtClean="0"/>
              <a:t>16</a:t>
            </a:fld>
            <a:endParaRPr lang="it-IT"/>
          </a:p>
        </p:txBody>
      </p:sp>
      <p:sp>
        <p:nvSpPr>
          <p:cNvPr id="5" name="Rettangolo 4">
            <a:extLst>
              <a:ext uri="{FF2B5EF4-FFF2-40B4-BE49-F238E27FC236}">
                <a16:creationId xmlns:a16="http://schemas.microsoft.com/office/drawing/2014/main" id="{F90068F8-AE48-45CB-951F-FE5EB55EC570}"/>
              </a:ext>
            </a:extLst>
          </p:cNvPr>
          <p:cNvSpPr/>
          <p:nvPr/>
        </p:nvSpPr>
        <p:spPr>
          <a:xfrm>
            <a:off x="190500" y="151468"/>
            <a:ext cx="11906249" cy="5608651"/>
          </a:xfrm>
          <a:prstGeom prst="rect">
            <a:avLst/>
          </a:prstGeom>
        </p:spPr>
        <p:txBody>
          <a:bodyPr wrap="square">
            <a:spAutoFit/>
          </a:bodyPr>
          <a:lstStyle/>
          <a:p>
            <a:pPr>
              <a:lnSpc>
                <a:spcPct val="107000"/>
              </a:lnSpc>
              <a:spcAft>
                <a:spcPts val="0"/>
              </a:spcAft>
            </a:pPr>
            <a:r>
              <a:rPr lang="it-IT" sz="1400" dirty="0">
                <a:latin typeface="Verdana" panose="020B0604030504040204" pitchFamily="34" charset="0"/>
                <a:ea typeface="Calibri" panose="020F0502020204030204" pitchFamily="34" charset="0"/>
                <a:cs typeface="Times New Roman" panose="02020603050405020304" pitchFamily="18" charset="0"/>
              </a:rPr>
              <a:t>(cf-15/09/2017) … </a:t>
            </a:r>
            <a:r>
              <a:rPr lang="it-IT" sz="1600" dirty="0">
                <a:latin typeface="Verdana" panose="020B0604030504040204" pitchFamily="34" charset="0"/>
                <a:ea typeface="Calibri" panose="020F0502020204030204" pitchFamily="34" charset="0"/>
                <a:cs typeface="Times New Roman" panose="02020603050405020304" pitchFamily="18" charset="0"/>
              </a:rPr>
              <a:t>omissis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2000" dirty="0">
                <a:latin typeface="Times New Roman" panose="02020603050405020304" pitchFamily="18" charset="0"/>
                <a:ea typeface="Times New Roman" panose="02020603050405020304" pitchFamily="18" charset="0"/>
                <a:cs typeface="Times New Roman" panose="02020603050405020304" pitchFamily="18" charset="0"/>
              </a:rPr>
              <a:t>Durante l’approvazione dei vari regolamenti, circolari e normative dell’Attività Subacquee e Nuoto Pinnato, Frascari interviene chiedendo dove e possibile vedere i documenti in particolare il Percorso Formativo Agonistico. Allegrini risponde che i documenti sono allegati agli atti, ma che il PFA era già stato approvato nel Consiglio Federale del 21/04/2017 e nel contempo chiede a Frascari che tipo di brevetti sta rilasciando visto che ormai le comparazioni CMAS sono state modificate da tempo (2015). </a:t>
            </a:r>
            <a:r>
              <a:rPr lang="it-IT"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Nasce una discussione e Frascari dice che non ne sapeva nulla e che la cosa è di recente costituzione. Nolli stesso interviene spiegando la corretta cronologia degli eventi e affermando che Frascari era al corrente in quanto non solo riceveva regolarmente i verbali del </a:t>
            </a:r>
            <a:r>
              <a:rPr lang="it-IT" sz="20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BoD</a:t>
            </a:r>
            <a:r>
              <a:rPr lang="it-IT"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della CMAS, ma sapeva che Nolli aveva già interloquito con </a:t>
            </a:r>
            <a:r>
              <a:rPr lang="it-IT" sz="20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Holm</a:t>
            </a:r>
            <a:r>
              <a:rPr lang="it-IT"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err="1">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Flemming</a:t>
            </a:r>
            <a:r>
              <a:rPr lang="it-IT"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(presidente del Comitato Tecnico della CMAS) per trovare una soluzione alla problematica della Apnea cosiddetta ricreativa che temporaneamente aveva trovato una soluzione di equiparazione con i brevetti snorkel e la modifica della loro denominazione come da atti allegati al CF stesso.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2000" dirty="0">
                <a:latin typeface="Times New Roman" panose="02020603050405020304" pitchFamily="18" charset="0"/>
                <a:ea typeface="Times New Roman" panose="02020603050405020304" pitchFamily="18" charset="0"/>
                <a:cs typeface="Times New Roman" panose="02020603050405020304" pitchFamily="18" charset="0"/>
              </a:rPr>
              <a:t>Allegrini interveniva chiedendo come era possibile che la didattica organizzasse degli stage di Apnea No Limit. Lo stesso Presidente Federale affermava che questa era una incongruenza inaccettabile. Frascari è d’accordo e afferma che queste iniziative non sono volute dalla Didattica Subacquea a questo punto gli si fa notare che il manifesto, per altro pubblicato anche sul portale federale, non solo c’è il logo federale, ma c’è anche scritto che lo stage è realizzato in collaborazione con il Settore Didattica subacquea. Frascari ribadisce la sua estraneità.</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asellaDiTesto 6">
            <a:extLst>
              <a:ext uri="{FF2B5EF4-FFF2-40B4-BE49-F238E27FC236}">
                <a16:creationId xmlns:a16="http://schemas.microsoft.com/office/drawing/2014/main" id="{DDFAC57F-9DE3-4013-9BCC-E418FF20D7DE}"/>
              </a:ext>
            </a:extLst>
          </p:cNvPr>
          <p:cNvSpPr txBox="1"/>
          <p:nvPr/>
        </p:nvSpPr>
        <p:spPr>
          <a:xfrm>
            <a:off x="11353800" y="5987018"/>
            <a:ext cx="733425" cy="369332"/>
          </a:xfrm>
          <a:prstGeom prst="rect">
            <a:avLst/>
          </a:prstGeom>
          <a:noFill/>
        </p:spPr>
        <p:txBody>
          <a:bodyPr wrap="square" rtlCol="0">
            <a:spAutoFit/>
          </a:bodyPr>
          <a:lstStyle/>
          <a:p>
            <a:r>
              <a:rPr lang="it-IT" dirty="0">
                <a:solidFill>
                  <a:schemeClr val="bg1"/>
                </a:solidFill>
              </a:rPr>
              <a:t>segue</a:t>
            </a:r>
          </a:p>
        </p:txBody>
      </p:sp>
      <p:sp>
        <p:nvSpPr>
          <p:cNvPr id="6" name="Freccia circolare in su 5">
            <a:hlinkClick r:id="rId2" action="ppaction://hlinksldjump"/>
            <a:extLst>
              <a:ext uri="{FF2B5EF4-FFF2-40B4-BE49-F238E27FC236}">
                <a16:creationId xmlns:a16="http://schemas.microsoft.com/office/drawing/2014/main" id="{672E0052-4682-4565-B25F-10C4842BD17D}"/>
              </a:ext>
            </a:extLst>
          </p:cNvPr>
          <p:cNvSpPr/>
          <p:nvPr/>
        </p:nvSpPr>
        <p:spPr>
          <a:xfrm>
            <a:off x="11468099"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5014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B88EDA-41B5-49F9-A019-948C0B3B3367}"/>
              </a:ext>
            </a:extLst>
          </p:cNvPr>
          <p:cNvSpPr>
            <a:spLocks noGrp="1"/>
          </p:cNvSpPr>
          <p:nvPr>
            <p:ph type="ftr" sz="quarter" idx="11"/>
          </p:nvPr>
        </p:nvSpPr>
        <p:spPr/>
        <p:txBody>
          <a:bodyPr/>
          <a:lstStyle/>
          <a:p>
            <a:r>
              <a:rPr lang="it-IT" dirty="0"/>
              <a:t>Apnea</a:t>
            </a:r>
          </a:p>
        </p:txBody>
      </p:sp>
      <p:sp>
        <p:nvSpPr>
          <p:cNvPr id="3" name="Segnaposto numero diapositiva 2">
            <a:extLst>
              <a:ext uri="{FF2B5EF4-FFF2-40B4-BE49-F238E27FC236}">
                <a16:creationId xmlns:a16="http://schemas.microsoft.com/office/drawing/2014/main" id="{E6315483-BFA7-4845-9CB2-0C5786AE0E3B}"/>
              </a:ext>
            </a:extLst>
          </p:cNvPr>
          <p:cNvSpPr>
            <a:spLocks noGrp="1"/>
          </p:cNvSpPr>
          <p:nvPr>
            <p:ph type="sldNum" sz="quarter" idx="12"/>
          </p:nvPr>
        </p:nvSpPr>
        <p:spPr/>
        <p:txBody>
          <a:bodyPr/>
          <a:lstStyle/>
          <a:p>
            <a:fld id="{E1142EFC-33A0-4E69-9215-E956961BFA1E}" type="slidenum">
              <a:rPr lang="it-IT" smtClean="0"/>
              <a:t>17</a:t>
            </a:fld>
            <a:endParaRPr lang="it-IT"/>
          </a:p>
        </p:txBody>
      </p:sp>
      <p:sp>
        <p:nvSpPr>
          <p:cNvPr id="4" name="Rettangolo 3">
            <a:extLst>
              <a:ext uri="{FF2B5EF4-FFF2-40B4-BE49-F238E27FC236}">
                <a16:creationId xmlns:a16="http://schemas.microsoft.com/office/drawing/2014/main" id="{FA9B7DDE-1811-447D-9C2F-1798683CC5E4}"/>
              </a:ext>
            </a:extLst>
          </p:cNvPr>
          <p:cNvSpPr/>
          <p:nvPr/>
        </p:nvSpPr>
        <p:spPr>
          <a:xfrm>
            <a:off x="752475" y="622912"/>
            <a:ext cx="10868025" cy="5343771"/>
          </a:xfrm>
          <a:prstGeom prst="rect">
            <a:avLst/>
          </a:prstGeom>
        </p:spPr>
        <p:txBody>
          <a:bodyPr wrap="square">
            <a:spAutoFit/>
          </a:bodyPr>
          <a:lstStyle/>
          <a:p>
            <a:pPr lvl="0" algn="just">
              <a:lnSpc>
                <a:spcPct val="107000"/>
              </a:lnSpc>
            </a:pPr>
            <a:r>
              <a:rPr lang="it-IT" sz="2000" dirty="0">
                <a:solidFill>
                  <a:prstClr val="black"/>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Allegrini lamenta l’assenza assoluta di informazione dell’organizzazione della Didattica Subacquea visto che molti lo chiamano per avere informazioni e chiarimenti. Allegrini invita a spiegare come stanno le cose alla sua organizzazione e di farlo al più presto e a chiedere scusa al Consiglio Federale per questa sua inoperosità.</a:t>
            </a:r>
            <a:endParaRPr lang="it-IT"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it-IT"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tal proposito si decide che venga preparato un comunicato che chiarisca le varie situazioni inerenti l’apnea. </a:t>
            </a:r>
            <a:endParaRPr lang="it-IT"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it-IT"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Alla fine Frascari chiede come deve fare visto che da adesso alla fine dell’anno ci sono tre/quattro corsi per istruttori d’apnea organizzati dalla Didattica Subacquea. Allegrini afferma che questi possono fare un cross-over e diventare idonei anche per l’Attività Subacquea e Frascari reagisce denunciando che questa procedura è costosa. Allegrini si impegna a formulare una proposta che avvicini gli interessi.  </a:t>
            </a:r>
            <a:r>
              <a:rPr lang="it-IT" sz="2000"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Il Presidente Federale comunque afferma che i titoli acquisiti devono essere garantiti e per questo trova tutti concordi</a:t>
            </a:r>
            <a:r>
              <a:rPr lang="it-IT"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Nolli ribadisce che non è vero che la Didattica Subacquea non possa fare corsi di apnea, può continuare senza problemi, il problema si presenta solo per la comparazione con i brevetti CMAS, per i quali si vedrà nel </a:t>
            </a:r>
            <a:r>
              <a:rPr lang="it-IT"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BoD</a:t>
            </a:r>
            <a:r>
              <a:rPr lang="it-IT"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del 21/10 della CMAS. Per intanto si decide che, per quanto riguarda le comparazioni CMAS non cambia nulla fino almeno al 31/12/2017.</a:t>
            </a:r>
          </a:p>
          <a:p>
            <a:pPr algn="just">
              <a:lnSpc>
                <a:spcPct val="107000"/>
              </a:lnSpc>
            </a:pPr>
            <a:r>
              <a:rPr lang="it-IT" sz="2000" dirty="0">
                <a:latin typeface="Verdana" panose="020B0604030504040204" pitchFamily="34" charset="0"/>
                <a:ea typeface="Calibri" panose="020F0502020204030204" pitchFamily="34" charset="0"/>
                <a:cs typeface="Times New Roman" panose="02020603050405020304" pitchFamily="18" charset="0"/>
              </a:rPr>
              <a:t>… omissis … </a:t>
            </a:r>
            <a:r>
              <a:rPr lang="it-IT" sz="1400" dirty="0">
                <a:latin typeface="Verdana" panose="020B0604030504040204" pitchFamily="34" charset="0"/>
                <a:ea typeface="Calibri" panose="020F0502020204030204" pitchFamily="34" charset="0"/>
                <a:cs typeface="Times New Roman" panose="02020603050405020304" pitchFamily="18" charset="0"/>
              </a:rPr>
              <a:t>(cf-15/09/2017)</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reccia circolare in su 4">
            <a:hlinkClick r:id="rId2" action="ppaction://hlinksldjump"/>
            <a:extLst>
              <a:ext uri="{FF2B5EF4-FFF2-40B4-BE49-F238E27FC236}">
                <a16:creationId xmlns:a16="http://schemas.microsoft.com/office/drawing/2014/main" id="{CDB91D86-B4BD-465C-898A-37BC450A7561}"/>
              </a:ext>
            </a:extLst>
          </p:cNvPr>
          <p:cNvSpPr/>
          <p:nvPr/>
        </p:nvSpPr>
        <p:spPr>
          <a:xfrm>
            <a:off x="11544993"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36873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E2C68C0-9AEA-4699-8485-473F34B6E930}"/>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867F17F7-34D2-4DD8-BED1-E7C8C3749B9D}"/>
              </a:ext>
            </a:extLst>
          </p:cNvPr>
          <p:cNvSpPr>
            <a:spLocks noGrp="1"/>
          </p:cNvSpPr>
          <p:nvPr>
            <p:ph type="sldNum" sz="quarter" idx="12"/>
          </p:nvPr>
        </p:nvSpPr>
        <p:spPr/>
        <p:txBody>
          <a:bodyPr/>
          <a:lstStyle/>
          <a:p>
            <a:fld id="{E1142EFC-33A0-4E69-9215-E956961BFA1E}" type="slidenum">
              <a:rPr lang="it-IT" smtClean="0"/>
              <a:t>18</a:t>
            </a:fld>
            <a:endParaRPr lang="it-IT"/>
          </a:p>
        </p:txBody>
      </p:sp>
      <p:pic>
        <p:nvPicPr>
          <p:cNvPr id="4" name="Immagine 3" descr="C:\Users\claud\Dropbox\Documenti\Fipsas\Fipsas_roma\Attività Subacquee\ApneaSport_2017\Commissione Apnea\Conferma_PFAp_H-3.jpg">
            <a:extLst>
              <a:ext uri="{FF2B5EF4-FFF2-40B4-BE49-F238E27FC236}">
                <a16:creationId xmlns:a16="http://schemas.microsoft.com/office/drawing/2014/main" id="{408BE1FB-6A4C-4AA4-A062-E7799560CE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426" y="346709"/>
            <a:ext cx="10851374" cy="5492115"/>
          </a:xfrm>
          <a:prstGeom prst="rect">
            <a:avLst/>
          </a:prstGeom>
          <a:noFill/>
          <a:ln>
            <a:noFill/>
          </a:ln>
        </p:spPr>
      </p:pic>
      <p:sp>
        <p:nvSpPr>
          <p:cNvPr id="5" name="Freccia circolare in su 4">
            <a:hlinkClick r:id="rId3" action="ppaction://hlinksldjump"/>
            <a:extLst>
              <a:ext uri="{FF2B5EF4-FFF2-40B4-BE49-F238E27FC236}">
                <a16:creationId xmlns:a16="http://schemas.microsoft.com/office/drawing/2014/main" id="{9FCE1221-2049-43D8-AA4D-408FEB000843}"/>
              </a:ext>
            </a:extLst>
          </p:cNvPr>
          <p:cNvSpPr/>
          <p:nvPr/>
        </p:nvSpPr>
        <p:spPr>
          <a:xfrm>
            <a:off x="11544993"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Ovale 5">
            <a:extLst>
              <a:ext uri="{FF2B5EF4-FFF2-40B4-BE49-F238E27FC236}">
                <a16:creationId xmlns:a16="http://schemas.microsoft.com/office/drawing/2014/main" id="{488A8C85-CEEA-40D1-9EC9-F103CC932D9A}"/>
              </a:ext>
            </a:extLst>
          </p:cNvPr>
          <p:cNvSpPr/>
          <p:nvPr/>
        </p:nvSpPr>
        <p:spPr>
          <a:xfrm>
            <a:off x="2803842" y="2034540"/>
            <a:ext cx="2469515" cy="617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187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67D2B3F-15BC-4190-AC05-2EDC75CEFF4C}"/>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58003F5B-785D-44EB-81F4-83BE91D6C4FE}"/>
              </a:ext>
            </a:extLst>
          </p:cNvPr>
          <p:cNvSpPr>
            <a:spLocks noGrp="1"/>
          </p:cNvSpPr>
          <p:nvPr>
            <p:ph type="sldNum" sz="quarter" idx="12"/>
          </p:nvPr>
        </p:nvSpPr>
        <p:spPr/>
        <p:txBody>
          <a:bodyPr/>
          <a:lstStyle/>
          <a:p>
            <a:fld id="{E1142EFC-33A0-4E69-9215-E956961BFA1E}" type="slidenum">
              <a:rPr lang="it-IT" smtClean="0"/>
              <a:t>19</a:t>
            </a:fld>
            <a:endParaRPr lang="it-IT"/>
          </a:p>
        </p:txBody>
      </p:sp>
      <p:pic>
        <p:nvPicPr>
          <p:cNvPr id="7" name="Immagine 6">
            <a:extLst>
              <a:ext uri="{FF2B5EF4-FFF2-40B4-BE49-F238E27FC236}">
                <a16:creationId xmlns:a16="http://schemas.microsoft.com/office/drawing/2014/main" id="{53AE37EB-6573-475D-A117-AFD992BE8927}"/>
              </a:ext>
            </a:extLst>
          </p:cNvPr>
          <p:cNvPicPr>
            <a:picLocks noChangeAspect="1"/>
          </p:cNvPicPr>
          <p:nvPr/>
        </p:nvPicPr>
        <p:blipFill>
          <a:blip r:embed="rId2"/>
          <a:stretch>
            <a:fillRect/>
          </a:stretch>
        </p:blipFill>
        <p:spPr>
          <a:xfrm>
            <a:off x="642937" y="214312"/>
            <a:ext cx="10906125" cy="6429375"/>
          </a:xfrm>
          <a:prstGeom prst="rect">
            <a:avLst/>
          </a:prstGeom>
        </p:spPr>
      </p:pic>
      <p:pic>
        <p:nvPicPr>
          <p:cNvPr id="8" name="Immagine 7">
            <a:extLst>
              <a:ext uri="{FF2B5EF4-FFF2-40B4-BE49-F238E27FC236}">
                <a16:creationId xmlns:a16="http://schemas.microsoft.com/office/drawing/2014/main" id="{4737CE4D-5233-4613-8209-A91A86989E8D}"/>
              </a:ext>
            </a:extLst>
          </p:cNvPr>
          <p:cNvPicPr>
            <a:picLocks noChangeAspect="1"/>
          </p:cNvPicPr>
          <p:nvPr/>
        </p:nvPicPr>
        <p:blipFill>
          <a:blip r:embed="rId3"/>
          <a:stretch>
            <a:fillRect/>
          </a:stretch>
        </p:blipFill>
        <p:spPr>
          <a:xfrm>
            <a:off x="431006" y="447674"/>
            <a:ext cx="11134725" cy="5962650"/>
          </a:xfrm>
          <a:prstGeom prst="rect">
            <a:avLst/>
          </a:prstGeom>
        </p:spPr>
      </p:pic>
      <p:sp>
        <p:nvSpPr>
          <p:cNvPr id="9" name="Freccia circolare in su 8">
            <a:hlinkClick r:id="rId4" action="ppaction://hlinksldjump"/>
            <a:extLst>
              <a:ext uri="{FF2B5EF4-FFF2-40B4-BE49-F238E27FC236}">
                <a16:creationId xmlns:a16="http://schemas.microsoft.com/office/drawing/2014/main" id="{8C88A2F7-E15F-4260-8695-5BB520E1A364}"/>
              </a:ext>
            </a:extLst>
          </p:cNvPr>
          <p:cNvSpPr/>
          <p:nvPr/>
        </p:nvSpPr>
        <p:spPr>
          <a:xfrm>
            <a:off x="11353800" y="6026150"/>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6824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4265" y="744397"/>
            <a:ext cx="10735235" cy="5780228"/>
          </a:xfrm>
        </p:spPr>
        <p:txBody>
          <a:bodyPr>
            <a:normAutofit/>
          </a:bodyPr>
          <a:lstStyle/>
          <a:p>
            <a:r>
              <a:rPr lang="it-IT" dirty="0"/>
              <a:t>“Gli stessi personaggi, ancora non soddisfatti, insistono nella reiterazione delle accuse già mosse al Presidente D.S. che avrebbe taciuto informazioni a lui note. Nulla di più falso! Il Presidente </a:t>
            </a:r>
            <a:r>
              <a:rPr lang="it-IT" dirty="0" err="1"/>
              <a:t>Frascari</a:t>
            </a:r>
            <a:r>
              <a:rPr lang="it-IT" dirty="0"/>
              <a:t> ha ricevuto ufficialmente solo il </a:t>
            </a:r>
            <a:r>
              <a:rPr lang="it-IT" b="1" i="1" dirty="0">
                <a:highlight>
                  <a:srgbClr val="FFFF00"/>
                </a:highlight>
                <a:hlinkClick r:id="rId2" action="ppaction://hlinksldjump"/>
              </a:rPr>
              <a:t>giorno 11 novembre 2017 </a:t>
            </a:r>
            <a:r>
              <a:rPr lang="it-IT" dirty="0"/>
              <a:t>i documenti in discussione dalle mani del Presidente Matteoli a seguito di precisa convocazione nel suo ufficio di Roma, presente anche il Vice Presidente CMAS nonché Consigliere Federale </a:t>
            </a:r>
            <a:r>
              <a:rPr lang="it-IT" dirty="0" err="1"/>
              <a:t>Nolli</a:t>
            </a:r>
            <a:r>
              <a:rPr lang="it-IT" dirty="0"/>
              <a:t>.” </a:t>
            </a:r>
          </a:p>
          <a:p>
            <a:r>
              <a:rPr lang="it-IT" dirty="0"/>
              <a:t>Questa è una delle accuse più volte formulate verbalmente e per scritto al Presidente federale ed ai Consiglieri Federali dal signor Frascari (confermate poi da alcuni componenti il Settore Didattica Subacquea).</a:t>
            </a:r>
          </a:p>
          <a:p>
            <a:r>
              <a:rPr lang="it-IT" dirty="0"/>
              <a:t>L’accusa è </a:t>
            </a:r>
            <a:r>
              <a:rPr lang="it-IT" b="1" i="1" dirty="0"/>
              <a:t>ASSOLUTAMENTE FALSA </a:t>
            </a:r>
            <a:r>
              <a:rPr lang="it-IT" dirty="0"/>
              <a:t>dato che </a:t>
            </a:r>
            <a:r>
              <a:rPr lang="it-IT" dirty="0" err="1"/>
              <a:t>Frascari</a:t>
            </a:r>
            <a:r>
              <a:rPr lang="it-IT" dirty="0"/>
              <a:t> sapeva tutto dal </a:t>
            </a:r>
            <a:r>
              <a:rPr lang="it-IT" b="1" dirty="0"/>
              <a:t>DICEMBRE 2013</a:t>
            </a:r>
            <a:r>
              <a:rPr lang="it-IT" dirty="0"/>
              <a:t> e i documenti che ora vi mostreremo lo dimostrano inequivocabilmente, mettendo una volta per tutte in chiaro chi racconta frottole per scaricare le sue responsabilità.</a:t>
            </a:r>
          </a:p>
          <a:p>
            <a:endParaRPr lang="it-IT" dirty="0"/>
          </a:p>
        </p:txBody>
      </p:sp>
      <p:sp>
        <p:nvSpPr>
          <p:cNvPr id="4" name="Segnaposto piè di pagina 3"/>
          <p:cNvSpPr>
            <a:spLocks noGrp="1"/>
          </p:cNvSpPr>
          <p:nvPr>
            <p:ph type="ftr" sz="quarter" idx="11"/>
          </p:nvPr>
        </p:nvSpPr>
        <p:spPr/>
        <p:txBody>
          <a:bodyPr/>
          <a:lstStyle/>
          <a:p>
            <a:r>
              <a:rPr lang="it-IT"/>
              <a:t>Apnea</a:t>
            </a:r>
          </a:p>
        </p:txBody>
      </p:sp>
      <p:sp>
        <p:nvSpPr>
          <p:cNvPr id="5" name="Segnaposto numero diapositiva 4"/>
          <p:cNvSpPr>
            <a:spLocks noGrp="1"/>
          </p:cNvSpPr>
          <p:nvPr>
            <p:ph type="sldNum" sz="quarter" idx="12"/>
          </p:nvPr>
        </p:nvSpPr>
        <p:spPr/>
        <p:txBody>
          <a:bodyPr/>
          <a:lstStyle/>
          <a:p>
            <a:fld id="{E1142EFC-33A0-4E69-9215-E956961BFA1E}" type="slidenum">
              <a:rPr lang="it-IT" smtClean="0"/>
              <a:t>2</a:t>
            </a:fld>
            <a:endParaRPr lang="it-IT"/>
          </a:p>
        </p:txBody>
      </p:sp>
      <p:sp>
        <p:nvSpPr>
          <p:cNvPr id="6" name="Titolo 1">
            <a:extLst>
              <a:ext uri="{FF2B5EF4-FFF2-40B4-BE49-F238E27FC236}">
                <a16:creationId xmlns:a16="http://schemas.microsoft.com/office/drawing/2014/main" id="{BEBE6B55-2ACB-406A-B969-61524C084B15}"/>
              </a:ext>
            </a:extLst>
          </p:cNvPr>
          <p:cNvSpPr>
            <a:spLocks noGrp="1"/>
          </p:cNvSpPr>
          <p:nvPr>
            <p:ph type="title"/>
          </p:nvPr>
        </p:nvSpPr>
        <p:spPr>
          <a:xfrm>
            <a:off x="10420350" y="136525"/>
            <a:ext cx="1638300" cy="692150"/>
          </a:xfrm>
        </p:spPr>
        <p:txBody>
          <a:bodyPr>
            <a:normAutofit fontScale="90000"/>
          </a:bodyPr>
          <a:lstStyle/>
          <a:p>
            <a:r>
              <a:rPr lang="it-IT" dirty="0"/>
              <a:t>Apnea</a:t>
            </a:r>
          </a:p>
        </p:txBody>
      </p:sp>
    </p:spTree>
    <p:extLst>
      <p:ext uri="{BB962C8B-B14F-4D97-AF65-F5344CB8AC3E}">
        <p14:creationId xmlns:p14="http://schemas.microsoft.com/office/powerpoint/2010/main" val="22213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C7BB51D-49F9-423F-A93F-4757D31B74F7}"/>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BD17800A-1EA7-420E-A91A-1A9FCC4AD27F}"/>
              </a:ext>
            </a:extLst>
          </p:cNvPr>
          <p:cNvSpPr>
            <a:spLocks noGrp="1"/>
          </p:cNvSpPr>
          <p:nvPr>
            <p:ph type="sldNum" sz="quarter" idx="12"/>
          </p:nvPr>
        </p:nvSpPr>
        <p:spPr/>
        <p:txBody>
          <a:bodyPr/>
          <a:lstStyle/>
          <a:p>
            <a:fld id="{E1142EFC-33A0-4E69-9215-E956961BFA1E}" type="slidenum">
              <a:rPr lang="it-IT" smtClean="0"/>
              <a:t>20</a:t>
            </a:fld>
            <a:endParaRPr lang="it-IT"/>
          </a:p>
        </p:txBody>
      </p:sp>
      <p:pic>
        <p:nvPicPr>
          <p:cNvPr id="4" name="Immagine 3">
            <a:extLst>
              <a:ext uri="{FF2B5EF4-FFF2-40B4-BE49-F238E27FC236}">
                <a16:creationId xmlns:a16="http://schemas.microsoft.com/office/drawing/2014/main" id="{0DD43DB9-87BB-4387-A7E1-EB737C025FF8}"/>
              </a:ext>
            </a:extLst>
          </p:cNvPr>
          <p:cNvPicPr>
            <a:picLocks noChangeAspect="1"/>
          </p:cNvPicPr>
          <p:nvPr/>
        </p:nvPicPr>
        <p:blipFill>
          <a:blip r:embed="rId2"/>
          <a:stretch>
            <a:fillRect/>
          </a:stretch>
        </p:blipFill>
        <p:spPr>
          <a:xfrm>
            <a:off x="133350" y="136525"/>
            <a:ext cx="10858500" cy="6286500"/>
          </a:xfrm>
          <a:prstGeom prst="rect">
            <a:avLst/>
          </a:prstGeom>
        </p:spPr>
      </p:pic>
      <p:pic>
        <p:nvPicPr>
          <p:cNvPr id="5" name="Immagine 4">
            <a:extLst>
              <a:ext uri="{FF2B5EF4-FFF2-40B4-BE49-F238E27FC236}">
                <a16:creationId xmlns:a16="http://schemas.microsoft.com/office/drawing/2014/main" id="{39F445ED-C3E5-46F8-B560-FBCD7D8D2A48}"/>
              </a:ext>
            </a:extLst>
          </p:cNvPr>
          <p:cNvPicPr>
            <a:picLocks noChangeAspect="1"/>
          </p:cNvPicPr>
          <p:nvPr/>
        </p:nvPicPr>
        <p:blipFill>
          <a:blip r:embed="rId3"/>
          <a:stretch>
            <a:fillRect/>
          </a:stretch>
        </p:blipFill>
        <p:spPr>
          <a:xfrm>
            <a:off x="712501" y="298450"/>
            <a:ext cx="11036869" cy="6423025"/>
          </a:xfrm>
          <a:prstGeom prst="rect">
            <a:avLst/>
          </a:prstGeom>
        </p:spPr>
      </p:pic>
      <p:pic>
        <p:nvPicPr>
          <p:cNvPr id="6" name="Immagine 5">
            <a:extLst>
              <a:ext uri="{FF2B5EF4-FFF2-40B4-BE49-F238E27FC236}">
                <a16:creationId xmlns:a16="http://schemas.microsoft.com/office/drawing/2014/main" id="{FFB060D8-2763-4468-B934-8EC4E5006EF8}"/>
              </a:ext>
            </a:extLst>
          </p:cNvPr>
          <p:cNvPicPr>
            <a:picLocks noChangeAspect="1"/>
          </p:cNvPicPr>
          <p:nvPr/>
        </p:nvPicPr>
        <p:blipFill>
          <a:blip r:embed="rId4"/>
          <a:stretch>
            <a:fillRect/>
          </a:stretch>
        </p:blipFill>
        <p:spPr>
          <a:xfrm>
            <a:off x="442630" y="414051"/>
            <a:ext cx="11670384" cy="6008974"/>
          </a:xfrm>
          <a:prstGeom prst="rect">
            <a:avLst/>
          </a:prstGeom>
        </p:spPr>
      </p:pic>
      <p:sp>
        <p:nvSpPr>
          <p:cNvPr id="7" name="Freccia circolare in su 6">
            <a:hlinkClick r:id="rId5" action="ppaction://hlinksldjump"/>
            <a:extLst>
              <a:ext uri="{FF2B5EF4-FFF2-40B4-BE49-F238E27FC236}">
                <a16:creationId xmlns:a16="http://schemas.microsoft.com/office/drawing/2014/main" id="{66D14E95-737F-46EA-B6F4-A9E5E0BB557D}"/>
              </a:ext>
            </a:extLst>
          </p:cNvPr>
          <p:cNvSpPr/>
          <p:nvPr/>
        </p:nvSpPr>
        <p:spPr>
          <a:xfrm>
            <a:off x="11353800" y="6026150"/>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9332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4AAB393-DAC7-450E-BAB1-0A24EA2FD8B0}"/>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F1A7BADC-425D-40B3-8FB0-F803E55357D6}"/>
              </a:ext>
            </a:extLst>
          </p:cNvPr>
          <p:cNvSpPr>
            <a:spLocks noGrp="1"/>
          </p:cNvSpPr>
          <p:nvPr>
            <p:ph type="sldNum" sz="quarter" idx="12"/>
          </p:nvPr>
        </p:nvSpPr>
        <p:spPr/>
        <p:txBody>
          <a:bodyPr/>
          <a:lstStyle/>
          <a:p>
            <a:fld id="{E1142EFC-33A0-4E69-9215-E956961BFA1E}" type="slidenum">
              <a:rPr lang="it-IT" smtClean="0"/>
              <a:t>21</a:t>
            </a:fld>
            <a:endParaRPr lang="it-IT"/>
          </a:p>
        </p:txBody>
      </p:sp>
      <p:pic>
        <p:nvPicPr>
          <p:cNvPr id="4" name="Immagine 3">
            <a:extLst>
              <a:ext uri="{FF2B5EF4-FFF2-40B4-BE49-F238E27FC236}">
                <a16:creationId xmlns:a16="http://schemas.microsoft.com/office/drawing/2014/main" id="{FF116A45-5640-4770-8F37-501B381F1750}"/>
              </a:ext>
            </a:extLst>
          </p:cNvPr>
          <p:cNvPicPr>
            <a:picLocks noChangeAspect="1"/>
          </p:cNvPicPr>
          <p:nvPr/>
        </p:nvPicPr>
        <p:blipFill>
          <a:blip r:embed="rId2"/>
          <a:stretch>
            <a:fillRect/>
          </a:stretch>
        </p:blipFill>
        <p:spPr>
          <a:xfrm>
            <a:off x="0" y="202201"/>
            <a:ext cx="12192000" cy="6453598"/>
          </a:xfrm>
          <a:prstGeom prst="rect">
            <a:avLst/>
          </a:prstGeom>
        </p:spPr>
      </p:pic>
      <p:sp>
        <p:nvSpPr>
          <p:cNvPr id="5" name="Freccia circolare in su 4">
            <a:hlinkClick r:id="rId3" action="ppaction://hlinksldjump"/>
            <a:extLst>
              <a:ext uri="{FF2B5EF4-FFF2-40B4-BE49-F238E27FC236}">
                <a16:creationId xmlns:a16="http://schemas.microsoft.com/office/drawing/2014/main" id="{24AEA45D-8BF6-4F5F-8E85-FB5AF4646B19}"/>
              </a:ext>
            </a:extLst>
          </p:cNvPr>
          <p:cNvSpPr/>
          <p:nvPr/>
        </p:nvSpPr>
        <p:spPr>
          <a:xfrm>
            <a:off x="11353800" y="6026150"/>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675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7D1AF28-E0C8-4469-9178-7DECD260F13B}"/>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B0E60836-4F37-497B-B180-B577B6131359}"/>
              </a:ext>
            </a:extLst>
          </p:cNvPr>
          <p:cNvSpPr>
            <a:spLocks noGrp="1"/>
          </p:cNvSpPr>
          <p:nvPr>
            <p:ph type="sldNum" sz="quarter" idx="12"/>
          </p:nvPr>
        </p:nvSpPr>
        <p:spPr/>
        <p:txBody>
          <a:bodyPr/>
          <a:lstStyle/>
          <a:p>
            <a:fld id="{E1142EFC-33A0-4E69-9215-E956961BFA1E}" type="slidenum">
              <a:rPr lang="it-IT" smtClean="0"/>
              <a:t>22</a:t>
            </a:fld>
            <a:endParaRPr lang="it-IT"/>
          </a:p>
        </p:txBody>
      </p:sp>
      <p:sp>
        <p:nvSpPr>
          <p:cNvPr id="4" name="Rettangolo 3">
            <a:extLst>
              <a:ext uri="{FF2B5EF4-FFF2-40B4-BE49-F238E27FC236}">
                <a16:creationId xmlns:a16="http://schemas.microsoft.com/office/drawing/2014/main" id="{69BE3876-43EB-45CF-92C4-C3B47CF04EC6}"/>
              </a:ext>
            </a:extLst>
          </p:cNvPr>
          <p:cNvSpPr/>
          <p:nvPr/>
        </p:nvSpPr>
        <p:spPr>
          <a:xfrm>
            <a:off x="1628775" y="2044198"/>
            <a:ext cx="9086850" cy="1790362"/>
          </a:xfrm>
          <a:prstGeom prst="rect">
            <a:avLst/>
          </a:prstGeom>
        </p:spPr>
        <p:txBody>
          <a:bodyPr wrap="square">
            <a:spAutoFit/>
          </a:bodyPr>
          <a:lstStyle/>
          <a:p>
            <a:pPr lvl="0" algn="just">
              <a:lnSpc>
                <a:spcPct val="107000"/>
              </a:lnSpc>
              <a:spcAft>
                <a:spcPts val="600"/>
              </a:spcAft>
            </a:pPr>
            <a:r>
              <a:rPr lang="it-IT" dirty="0" err="1">
                <a:latin typeface="Times New Roman" panose="02020603050405020304" pitchFamily="18" charset="0"/>
                <a:ea typeface="Times New Roman" panose="02020603050405020304" pitchFamily="18" charset="0"/>
                <a:cs typeface="Times New Roman" panose="02020603050405020304" pitchFamily="18" charset="0"/>
              </a:rPr>
              <a:t>cf</a:t>
            </a:r>
            <a:r>
              <a:rPr lang="it-IT" dirty="0">
                <a:latin typeface="Times New Roman" panose="02020603050405020304" pitchFamily="18" charset="0"/>
                <a:ea typeface="Times New Roman" panose="02020603050405020304" pitchFamily="18" charset="0"/>
                <a:cs typeface="Times New Roman" panose="02020603050405020304" pitchFamily="18" charset="0"/>
              </a:rPr>
              <a:t> 29/06/2018   … omissis …</a:t>
            </a:r>
          </a:p>
          <a:p>
            <a:pPr marL="342900" lvl="0" indent="-342900" algn="just">
              <a:lnSpc>
                <a:spcPct val="107000"/>
              </a:lnSpc>
              <a:spcAft>
                <a:spcPts val="600"/>
              </a:spcAft>
              <a:buFont typeface="Times New Roman" panose="02020603050405020304" pitchFamily="18" charset="0"/>
              <a:buChar char="-"/>
            </a:pPr>
            <a:r>
              <a:rPr lang="it-IT" dirty="0">
                <a:latin typeface="Times New Roman" panose="02020603050405020304" pitchFamily="18" charset="0"/>
                <a:ea typeface="Times New Roman" panose="02020603050405020304" pitchFamily="18" charset="0"/>
                <a:cs typeface="Times New Roman" panose="02020603050405020304" pitchFamily="18" charset="0"/>
              </a:rPr>
              <a:t>Percorso Formativo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Apneistico</a:t>
            </a:r>
            <a:endParaRPr lang="it-IT"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Il Consiglio Federale delega il Presidente alla revisione del testo e a prendere delibera per l’approvazione del documento.</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 omissis …</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reccia circolare in su 4">
            <a:hlinkClick r:id="rId2" action="ppaction://hlinksldjump"/>
            <a:extLst>
              <a:ext uri="{FF2B5EF4-FFF2-40B4-BE49-F238E27FC236}">
                <a16:creationId xmlns:a16="http://schemas.microsoft.com/office/drawing/2014/main" id="{21588D91-2B77-4AA9-806F-5C32CBCA80ED}"/>
              </a:ext>
            </a:extLst>
          </p:cNvPr>
          <p:cNvSpPr/>
          <p:nvPr/>
        </p:nvSpPr>
        <p:spPr>
          <a:xfrm>
            <a:off x="8610600"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0314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F86E829C-BCFA-4FCE-8E0A-37E4E65FAE0F}"/>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E82A55ED-079B-437B-AE9C-6DA0CB75E54F}"/>
              </a:ext>
            </a:extLst>
          </p:cNvPr>
          <p:cNvSpPr>
            <a:spLocks noGrp="1"/>
          </p:cNvSpPr>
          <p:nvPr>
            <p:ph type="sldNum" sz="quarter" idx="12"/>
          </p:nvPr>
        </p:nvSpPr>
        <p:spPr/>
        <p:txBody>
          <a:bodyPr/>
          <a:lstStyle/>
          <a:p>
            <a:fld id="{E1142EFC-33A0-4E69-9215-E956961BFA1E}" type="slidenum">
              <a:rPr lang="it-IT" smtClean="0"/>
              <a:t>23</a:t>
            </a:fld>
            <a:endParaRPr lang="it-IT"/>
          </a:p>
        </p:txBody>
      </p:sp>
      <p:graphicFrame>
        <p:nvGraphicFramePr>
          <p:cNvPr id="4" name="Oggetto 3">
            <a:extLst>
              <a:ext uri="{FF2B5EF4-FFF2-40B4-BE49-F238E27FC236}">
                <a16:creationId xmlns:a16="http://schemas.microsoft.com/office/drawing/2014/main" id="{3510BD77-7084-47FC-B3F2-A1B832E40B87}"/>
              </a:ext>
            </a:extLst>
          </p:cNvPr>
          <p:cNvGraphicFramePr>
            <a:graphicFrameLocks noChangeAspect="1"/>
          </p:cNvGraphicFramePr>
          <p:nvPr>
            <p:extLst>
              <p:ext uri="{D42A27DB-BD31-4B8C-83A1-F6EECF244321}">
                <p14:modId xmlns:p14="http://schemas.microsoft.com/office/powerpoint/2010/main" val="465656637"/>
              </p:ext>
            </p:extLst>
          </p:nvPr>
        </p:nvGraphicFramePr>
        <p:xfrm>
          <a:off x="1254125" y="463550"/>
          <a:ext cx="3778250" cy="5346700"/>
        </p:xfrm>
        <a:graphic>
          <a:graphicData uri="http://schemas.openxmlformats.org/presentationml/2006/ole">
            <mc:AlternateContent xmlns:mc="http://schemas.openxmlformats.org/markup-compatibility/2006">
              <mc:Choice xmlns:v="urn:schemas-microsoft-com:vml" Requires="v">
                <p:oleObj spid="_x0000_s1090" name="Acrobat Document" r:id="rId3" imgW="3777856" imgH="5346331" progId="AcroExch.Document.DC">
                  <p:embed/>
                </p:oleObj>
              </mc:Choice>
              <mc:Fallback>
                <p:oleObj name="Acrobat Document" r:id="rId3" imgW="3777856" imgH="5346331" progId="AcroExch.Document.DC">
                  <p:embed/>
                  <p:pic>
                    <p:nvPicPr>
                      <p:cNvPr id="0" name=""/>
                      <p:cNvPicPr/>
                      <p:nvPr/>
                    </p:nvPicPr>
                    <p:blipFill>
                      <a:blip r:embed="rId4"/>
                      <a:stretch>
                        <a:fillRect/>
                      </a:stretch>
                    </p:blipFill>
                    <p:spPr>
                      <a:xfrm>
                        <a:off x="1254125" y="463550"/>
                        <a:ext cx="3778250" cy="5346700"/>
                      </a:xfrm>
                      <a:prstGeom prst="rect">
                        <a:avLst/>
                      </a:prstGeom>
                      <a:ln w="25400">
                        <a:solidFill>
                          <a:schemeClr val="accent1"/>
                        </a:solidFill>
                      </a:ln>
                    </p:spPr>
                  </p:pic>
                </p:oleObj>
              </mc:Fallback>
            </mc:AlternateContent>
          </a:graphicData>
        </a:graphic>
      </p:graphicFrame>
      <p:sp>
        <p:nvSpPr>
          <p:cNvPr id="5" name="Rettangolo con angoli arrotondati 4">
            <a:extLst>
              <a:ext uri="{FF2B5EF4-FFF2-40B4-BE49-F238E27FC236}">
                <a16:creationId xmlns:a16="http://schemas.microsoft.com/office/drawing/2014/main" id="{2AE3D4F2-958E-411B-BDDC-C992992C70F5}"/>
              </a:ext>
            </a:extLst>
          </p:cNvPr>
          <p:cNvSpPr/>
          <p:nvPr/>
        </p:nvSpPr>
        <p:spPr>
          <a:xfrm>
            <a:off x="6096000" y="1193800"/>
            <a:ext cx="3505200" cy="1962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Un chiaro tentativo per avere un percorso dedicato …</a:t>
            </a:r>
          </a:p>
        </p:txBody>
      </p:sp>
      <p:sp>
        <p:nvSpPr>
          <p:cNvPr id="6" name="Freccia circolare in su 5">
            <a:hlinkClick r:id="rId5" action="ppaction://hlinksldjump"/>
            <a:extLst>
              <a:ext uri="{FF2B5EF4-FFF2-40B4-BE49-F238E27FC236}">
                <a16:creationId xmlns:a16="http://schemas.microsoft.com/office/drawing/2014/main" id="{1BC4222B-2653-424B-A33D-1E174DDEBA1F}"/>
              </a:ext>
            </a:extLst>
          </p:cNvPr>
          <p:cNvSpPr/>
          <p:nvPr/>
        </p:nvSpPr>
        <p:spPr>
          <a:xfrm>
            <a:off x="8610600"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64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DAD80D04-9C53-4AB1-A2CC-46A3E3ACA7B2}"/>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9FF73E40-9AC6-40C2-B136-AD982ABAC881}"/>
              </a:ext>
            </a:extLst>
          </p:cNvPr>
          <p:cNvSpPr>
            <a:spLocks noGrp="1"/>
          </p:cNvSpPr>
          <p:nvPr>
            <p:ph type="sldNum" sz="quarter" idx="12"/>
          </p:nvPr>
        </p:nvSpPr>
        <p:spPr/>
        <p:txBody>
          <a:bodyPr/>
          <a:lstStyle/>
          <a:p>
            <a:fld id="{E1142EFC-33A0-4E69-9215-E956961BFA1E}" type="slidenum">
              <a:rPr lang="it-IT" smtClean="0"/>
              <a:t>24</a:t>
            </a:fld>
            <a:endParaRPr lang="it-IT"/>
          </a:p>
        </p:txBody>
      </p:sp>
      <p:pic>
        <p:nvPicPr>
          <p:cNvPr id="4" name="Immagine 3">
            <a:extLst>
              <a:ext uri="{FF2B5EF4-FFF2-40B4-BE49-F238E27FC236}">
                <a16:creationId xmlns:a16="http://schemas.microsoft.com/office/drawing/2014/main" id="{B795AF17-650F-49D0-9D67-3C2B6789A91D}"/>
              </a:ext>
            </a:extLst>
          </p:cNvPr>
          <p:cNvPicPr>
            <a:picLocks noChangeAspect="1"/>
          </p:cNvPicPr>
          <p:nvPr/>
        </p:nvPicPr>
        <p:blipFill>
          <a:blip r:embed="rId2"/>
          <a:stretch>
            <a:fillRect/>
          </a:stretch>
        </p:blipFill>
        <p:spPr>
          <a:xfrm>
            <a:off x="0" y="1229810"/>
            <a:ext cx="12192000" cy="4398380"/>
          </a:xfrm>
          <a:prstGeom prst="rect">
            <a:avLst/>
          </a:prstGeom>
        </p:spPr>
      </p:pic>
      <p:sp>
        <p:nvSpPr>
          <p:cNvPr id="5" name="CasellaDiTesto 4">
            <a:extLst>
              <a:ext uri="{FF2B5EF4-FFF2-40B4-BE49-F238E27FC236}">
                <a16:creationId xmlns:a16="http://schemas.microsoft.com/office/drawing/2014/main" id="{02CA482A-3FEB-4399-B4FE-179C18BA5459}"/>
              </a:ext>
            </a:extLst>
          </p:cNvPr>
          <p:cNvSpPr txBox="1"/>
          <p:nvPr/>
        </p:nvSpPr>
        <p:spPr>
          <a:xfrm>
            <a:off x="177338" y="170041"/>
            <a:ext cx="11837324" cy="6186309"/>
          </a:xfrm>
          <a:prstGeom prst="rect">
            <a:avLst/>
          </a:prstGeom>
          <a:solidFill>
            <a:schemeClr val="bg2">
              <a:lumMod val="90000"/>
            </a:schemeClr>
          </a:solidFill>
        </p:spPr>
        <p:txBody>
          <a:bodyPr wrap="square" rtlCol="0">
            <a:spAutoFit/>
          </a:bodyPr>
          <a:lstStyle/>
          <a:p>
            <a:r>
              <a:rPr lang="it-IT" dirty="0"/>
              <a:t>Caro Claudio, mi scuso per il ritardo ma lunedì scorso mi sono seduto sugli occhiali da vista distruggendoli e mi sono praticamente ritrovato in balia dell’ottico.</a:t>
            </a:r>
          </a:p>
          <a:p>
            <a:r>
              <a:rPr lang="it-IT" dirty="0"/>
              <a:t>Tuttavia ti invio in allegato quanto promesso sperando di avere correttamente interpretato quanto da te richiestomi. </a:t>
            </a:r>
          </a:p>
          <a:p>
            <a:r>
              <a:rPr lang="it-IT" dirty="0"/>
              <a:t>Il risultato, che credo molto aderente al </a:t>
            </a:r>
            <a:r>
              <a:rPr lang="it-IT" dirty="0" err="1"/>
              <a:t>PFAp</a:t>
            </a:r>
            <a:r>
              <a:rPr lang="it-IT" dirty="0"/>
              <a:t> approvato  mantiene fede al principio dell’accordo base di tutto l’impianto : </a:t>
            </a:r>
            <a:r>
              <a:rPr lang="it-IT" b="1" dirty="0"/>
              <a:t>“ Tutti fanno tutto”</a:t>
            </a:r>
            <a:r>
              <a:rPr lang="it-IT" dirty="0"/>
              <a:t> , Alcune modeste variazioni vogliono semplicemente dare ascolto ad alcune note e stranote richieste di molti Istruttori. L’intenzione è comunque da parte nostra quella di una collaborazione leale, solida e di massima fiducia.</a:t>
            </a:r>
          </a:p>
          <a:p>
            <a:r>
              <a:rPr lang="it-IT" dirty="0"/>
              <a:t>In rosso =&gt; da cancellare</a:t>
            </a:r>
          </a:p>
          <a:p>
            <a:r>
              <a:rPr lang="it-IT" dirty="0"/>
              <a:t>In verde =&gt; da inserire</a:t>
            </a:r>
          </a:p>
          <a:p>
            <a:r>
              <a:rPr lang="it-IT" dirty="0"/>
              <a:t>In azzurro una nota da non inserire in </a:t>
            </a:r>
            <a:r>
              <a:rPr lang="it-IT" dirty="0" err="1"/>
              <a:t>PFAp</a:t>
            </a:r>
            <a:r>
              <a:rPr lang="it-IT" dirty="0"/>
              <a:t> ma una semplice constatazione;</a:t>
            </a:r>
          </a:p>
          <a:p>
            <a:r>
              <a:rPr lang="it-IT" dirty="0"/>
              <a:t>A parte una valutazione personale: </a:t>
            </a:r>
          </a:p>
          <a:p>
            <a:r>
              <a:rPr lang="it-IT" dirty="0"/>
              <a:t>Inserire Nomi e Autori della Manualistica secondo me potrebbe risultare troppo vincolante per esempio  quando si cambia un Manuale necessita modifica </a:t>
            </a:r>
            <a:r>
              <a:rPr lang="it-IT" dirty="0" err="1"/>
              <a:t>PFAp</a:t>
            </a:r>
            <a:r>
              <a:rPr lang="it-IT" dirty="0"/>
              <a:t> o altro; </a:t>
            </a:r>
          </a:p>
          <a:p>
            <a:r>
              <a:rPr lang="it-IT" dirty="0"/>
              <a:t>Altro problema potrebbe nascere se tutti gli Autori di Manualistica chiedessero la medesima cosa;</a:t>
            </a:r>
          </a:p>
          <a:p>
            <a:r>
              <a:rPr lang="it-IT" dirty="0"/>
              <a:t>Considerando poi che il Manuali sono già previsti nei Kit e quindi sono quelli che sceglie la Federazione non se ne vede la necessità;</a:t>
            </a:r>
          </a:p>
          <a:p>
            <a:r>
              <a:rPr lang="it-IT" dirty="0"/>
              <a:t>A noi stanno comunque benissimo i Manuali indicati (il 1° ben conosciuto e dal Settore commissionato) ma il secondo nessuno di noi lo ha mai avuto tra le mani =&gt; Tuttavia lo adotteremo in segno di fiducia agli Autori che meritano sicuramente.</a:t>
            </a:r>
          </a:p>
          <a:p>
            <a:r>
              <a:rPr lang="it-IT" dirty="0"/>
              <a:t>Rimango a disposizione per qualsiasi cosa e o modifiche.</a:t>
            </a:r>
          </a:p>
          <a:p>
            <a:r>
              <a:rPr lang="it-IT" dirty="0"/>
              <a:t>Gianfranco</a:t>
            </a:r>
          </a:p>
          <a:p>
            <a:endParaRPr lang="it-IT" dirty="0"/>
          </a:p>
          <a:p>
            <a:r>
              <a:rPr lang="it-IT" dirty="0"/>
              <a:t>PS: obiettivo </a:t>
            </a:r>
            <a:r>
              <a:rPr lang="it-IT" dirty="0" err="1"/>
              <a:t>max</a:t>
            </a:r>
            <a:r>
              <a:rPr lang="it-IT" dirty="0"/>
              <a:t> collaborazione, ci teniamo.</a:t>
            </a:r>
          </a:p>
          <a:p>
            <a:r>
              <a:rPr lang="it-IT" dirty="0"/>
              <a:t>Grazie</a:t>
            </a:r>
          </a:p>
        </p:txBody>
      </p:sp>
      <p:sp>
        <p:nvSpPr>
          <p:cNvPr id="6" name="Freccia circolare in su 5">
            <a:hlinkClick r:id="rId3" action="ppaction://hlinksldjump"/>
            <a:extLst>
              <a:ext uri="{FF2B5EF4-FFF2-40B4-BE49-F238E27FC236}">
                <a16:creationId xmlns:a16="http://schemas.microsoft.com/office/drawing/2014/main" id="{81E7725E-5F2D-49AD-93AF-C77134435F44}"/>
              </a:ext>
            </a:extLst>
          </p:cNvPr>
          <p:cNvSpPr/>
          <p:nvPr/>
        </p:nvSpPr>
        <p:spPr>
          <a:xfrm>
            <a:off x="11431818" y="6457398"/>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46529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BFA73B7-4548-4617-A2FA-E2196B58EDB5}"/>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F2411A43-CDB4-4B7B-8C16-49B732BC0099}"/>
              </a:ext>
            </a:extLst>
          </p:cNvPr>
          <p:cNvSpPr>
            <a:spLocks noGrp="1"/>
          </p:cNvSpPr>
          <p:nvPr>
            <p:ph type="sldNum" sz="quarter" idx="12"/>
          </p:nvPr>
        </p:nvSpPr>
        <p:spPr/>
        <p:txBody>
          <a:bodyPr/>
          <a:lstStyle/>
          <a:p>
            <a:fld id="{E1142EFC-33A0-4E69-9215-E956961BFA1E}" type="slidenum">
              <a:rPr lang="it-IT" smtClean="0"/>
              <a:t>25</a:t>
            </a:fld>
            <a:endParaRPr lang="it-IT"/>
          </a:p>
        </p:txBody>
      </p:sp>
      <p:sp>
        <p:nvSpPr>
          <p:cNvPr id="5" name="Rettangolo 4">
            <a:extLst>
              <a:ext uri="{FF2B5EF4-FFF2-40B4-BE49-F238E27FC236}">
                <a16:creationId xmlns:a16="http://schemas.microsoft.com/office/drawing/2014/main" id="{CA53D4A5-CC70-499E-90DC-DCBB1B808FA0}"/>
              </a:ext>
            </a:extLst>
          </p:cNvPr>
          <p:cNvSpPr/>
          <p:nvPr/>
        </p:nvSpPr>
        <p:spPr>
          <a:xfrm>
            <a:off x="352229" y="733426"/>
            <a:ext cx="11487541" cy="4258795"/>
          </a:xfrm>
          <a:prstGeom prst="rect">
            <a:avLst/>
          </a:prstGeom>
        </p:spPr>
        <p:txBody>
          <a:bodyPr wrap="square">
            <a:spAutoFit/>
          </a:bodyPr>
          <a:lstStyle/>
          <a:p>
            <a:pPr>
              <a:lnSpc>
                <a:spcPct val="107000"/>
              </a:lnSpc>
              <a:spcAft>
                <a:spcPts val="0"/>
              </a:spcAft>
            </a:pPr>
            <a:r>
              <a:rPr lang="it-IT" sz="1600" dirty="0" err="1">
                <a:latin typeface="Verdana" panose="020B0604030504040204" pitchFamily="34" charset="0"/>
                <a:ea typeface="Calibri" panose="020F0502020204030204" pitchFamily="34" charset="0"/>
                <a:cs typeface="Times New Roman" panose="02020603050405020304" pitchFamily="18" charset="0"/>
              </a:rPr>
              <a:t>Cf</a:t>
            </a:r>
            <a:r>
              <a:rPr lang="it-IT" sz="1600" dirty="0">
                <a:latin typeface="Verdana" panose="020B0604030504040204" pitchFamily="34" charset="0"/>
                <a:ea typeface="Calibri" panose="020F0502020204030204" pitchFamily="34" charset="0"/>
                <a:cs typeface="Times New Roman" panose="02020603050405020304" pitchFamily="18" charset="0"/>
              </a:rPr>
              <a:t> 21/09/2018  … omissis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Al momento dell’approvazione della delibera presa dal Presidente Federale su mandato del Consiglio Federale riguardante il </a:t>
            </a:r>
            <a:r>
              <a:rPr lang="it-IT" sz="2000" dirty="0" err="1">
                <a:latin typeface="Times New Roman" panose="02020603050405020304" pitchFamily="18" charset="0"/>
                <a:ea typeface="Calibri" panose="020F0502020204030204" pitchFamily="34" charset="0"/>
                <a:cs typeface="Times New Roman" panose="02020603050405020304" pitchFamily="18" charset="0"/>
              </a:rPr>
              <a:t>PFAp</a:t>
            </a:r>
            <a:r>
              <a:rPr lang="it-IT" sz="2000" dirty="0">
                <a:latin typeface="Times New Roman" panose="02020603050405020304" pitchFamily="18" charset="0"/>
                <a:ea typeface="Calibri" panose="020F0502020204030204" pitchFamily="34" charset="0"/>
                <a:cs typeface="Times New Roman" panose="02020603050405020304" pitchFamily="18" charset="0"/>
              </a:rPr>
              <a:t> appena pubblicato, Nolli prende la parola dichiarando che per lui il </a:t>
            </a:r>
            <a:r>
              <a:rPr lang="it-IT" sz="2000" dirty="0" err="1">
                <a:latin typeface="Times New Roman" panose="02020603050405020304" pitchFamily="18" charset="0"/>
                <a:ea typeface="Calibri" panose="020F0502020204030204" pitchFamily="34" charset="0"/>
                <a:cs typeface="Times New Roman" panose="02020603050405020304" pitchFamily="18" charset="0"/>
              </a:rPr>
              <a:t>PFAp</a:t>
            </a:r>
            <a:r>
              <a:rPr lang="it-IT" sz="2000" dirty="0">
                <a:latin typeface="Times New Roman" panose="02020603050405020304" pitchFamily="18" charset="0"/>
                <a:ea typeface="Calibri" panose="020F0502020204030204" pitchFamily="34" charset="0"/>
                <a:cs typeface="Times New Roman" panose="02020603050405020304" pitchFamily="18" charset="0"/>
              </a:rPr>
              <a:t> attuale, con le modifiche richieste dal settore DS, è da ritenersi molto peggio, se possibile, del precedente. Mira ad essere un prodotto animato solo ed esclusivamente da obiettivi politici e che non ha nulla a che vedere con una strategia formativa né tantomeno una strategia marketing ed è un percorso senza scelte e senza coraggio. Non mette mai al centro il vero obiettivo che è l’allievo: è un percorso fatto da istruttori per istruttori. L’impressione che ne ha ricavato è di totale improvvisazione e spesso anche di incompetenza. Qualcuno ha definito “papocchio” il </a:t>
            </a:r>
            <a:r>
              <a:rPr lang="it-IT" sz="2000" dirty="0" err="1">
                <a:latin typeface="Times New Roman" panose="02020603050405020304" pitchFamily="18" charset="0"/>
                <a:ea typeface="Calibri" panose="020F0502020204030204" pitchFamily="34" charset="0"/>
                <a:cs typeface="Times New Roman" panose="02020603050405020304" pitchFamily="18" charset="0"/>
              </a:rPr>
              <a:t>PFAp</a:t>
            </a:r>
            <a:r>
              <a:rPr lang="it-IT" sz="2000" dirty="0">
                <a:latin typeface="Times New Roman" panose="02020603050405020304" pitchFamily="18" charset="0"/>
                <a:ea typeface="Calibri" panose="020F0502020204030204" pitchFamily="34" charset="0"/>
                <a:cs typeface="Times New Roman" panose="02020603050405020304" pitchFamily="18" charset="0"/>
              </a:rPr>
              <a:t> prodotto alla fine dell’anno scorso, ora gli piacerebbe conoscere la definizione che verrà dato a questo. Nolli ribadisce che il </a:t>
            </a:r>
            <a:r>
              <a:rPr lang="it-IT" sz="2000" dirty="0" err="1">
                <a:latin typeface="Times New Roman" panose="02020603050405020304" pitchFamily="18" charset="0"/>
                <a:ea typeface="Calibri" panose="020F0502020204030204" pitchFamily="34" charset="0"/>
                <a:cs typeface="Times New Roman" panose="02020603050405020304" pitchFamily="18" charset="0"/>
              </a:rPr>
              <a:t>PFAp</a:t>
            </a:r>
            <a:r>
              <a:rPr lang="it-IT" sz="2000" dirty="0">
                <a:latin typeface="Times New Roman" panose="02020603050405020304" pitchFamily="18" charset="0"/>
                <a:ea typeface="Calibri" panose="020F0502020204030204" pitchFamily="34" charset="0"/>
                <a:cs typeface="Times New Roman" panose="02020603050405020304" pitchFamily="18" charset="0"/>
              </a:rPr>
              <a:t> è un prodotto fortemente voluto dal settore DS. Non sentendo nessun intervento da parte del Presidente del Consiglio di Settore Didattica Subacquea Laura Giacomini chiede a Frascari se non ha alcun commento. Non avendo risposta i lavori proseguono.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600" dirty="0">
                <a:latin typeface="Verdana" panose="020B0604030504040204" pitchFamily="34" charset="0"/>
                <a:ea typeface="Calibri" panose="020F0502020204030204" pitchFamily="34" charset="0"/>
                <a:cs typeface="Times New Roman" panose="02020603050405020304" pitchFamily="18" charset="0"/>
              </a:rPr>
              <a:t> … omissis …</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Freccia circolare in su 5">
            <a:hlinkClick r:id="rId2" action="ppaction://hlinksldjump"/>
            <a:extLst>
              <a:ext uri="{FF2B5EF4-FFF2-40B4-BE49-F238E27FC236}">
                <a16:creationId xmlns:a16="http://schemas.microsoft.com/office/drawing/2014/main" id="{D94C46F5-6A50-4B89-B626-F5C190D82830}"/>
              </a:ext>
            </a:extLst>
          </p:cNvPr>
          <p:cNvSpPr/>
          <p:nvPr/>
        </p:nvSpPr>
        <p:spPr>
          <a:xfrm>
            <a:off x="8610600"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15934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93B7EB9-6B80-4EC1-A39A-F10CFBEB00D2}"/>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8C3A666E-7753-4FD5-B492-C2ADBC2EC66E}"/>
              </a:ext>
            </a:extLst>
          </p:cNvPr>
          <p:cNvSpPr>
            <a:spLocks noGrp="1"/>
          </p:cNvSpPr>
          <p:nvPr>
            <p:ph type="sldNum" sz="quarter" idx="12"/>
          </p:nvPr>
        </p:nvSpPr>
        <p:spPr/>
        <p:txBody>
          <a:bodyPr/>
          <a:lstStyle/>
          <a:p>
            <a:fld id="{E1142EFC-33A0-4E69-9215-E956961BFA1E}" type="slidenum">
              <a:rPr lang="it-IT" smtClean="0"/>
              <a:t>26</a:t>
            </a:fld>
            <a:endParaRPr lang="it-IT"/>
          </a:p>
        </p:txBody>
      </p:sp>
      <p:pic>
        <p:nvPicPr>
          <p:cNvPr id="4" name="Immagine 3">
            <a:extLst>
              <a:ext uri="{FF2B5EF4-FFF2-40B4-BE49-F238E27FC236}">
                <a16:creationId xmlns:a16="http://schemas.microsoft.com/office/drawing/2014/main" id="{027D215B-F913-4013-9053-77198A8DF88F}"/>
              </a:ext>
            </a:extLst>
          </p:cNvPr>
          <p:cNvPicPr>
            <a:picLocks noChangeAspect="1"/>
          </p:cNvPicPr>
          <p:nvPr/>
        </p:nvPicPr>
        <p:blipFill>
          <a:blip r:embed="rId2"/>
          <a:stretch>
            <a:fillRect/>
          </a:stretch>
        </p:blipFill>
        <p:spPr>
          <a:xfrm>
            <a:off x="0" y="902156"/>
            <a:ext cx="12192000" cy="2391768"/>
          </a:xfrm>
          <a:prstGeom prst="rect">
            <a:avLst/>
          </a:prstGeom>
        </p:spPr>
      </p:pic>
    </p:spTree>
    <p:extLst>
      <p:ext uri="{BB962C8B-B14F-4D97-AF65-F5344CB8AC3E}">
        <p14:creationId xmlns:p14="http://schemas.microsoft.com/office/powerpoint/2010/main" val="248854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4A1B9EB-A57E-40E0-9A2C-F2273BB80B8E}"/>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2BBA4B8E-B393-49A0-AD03-DE889A8C333D}"/>
              </a:ext>
            </a:extLst>
          </p:cNvPr>
          <p:cNvSpPr>
            <a:spLocks noGrp="1"/>
          </p:cNvSpPr>
          <p:nvPr>
            <p:ph type="sldNum" sz="quarter" idx="12"/>
          </p:nvPr>
        </p:nvSpPr>
        <p:spPr/>
        <p:txBody>
          <a:bodyPr/>
          <a:lstStyle/>
          <a:p>
            <a:fld id="{E1142EFC-33A0-4E69-9215-E956961BFA1E}" type="slidenum">
              <a:rPr lang="it-IT" smtClean="0"/>
              <a:t>27</a:t>
            </a:fld>
            <a:endParaRPr lang="it-IT"/>
          </a:p>
        </p:txBody>
      </p:sp>
      <p:sp>
        <p:nvSpPr>
          <p:cNvPr id="4" name="Rettangolo 3">
            <a:extLst>
              <a:ext uri="{FF2B5EF4-FFF2-40B4-BE49-F238E27FC236}">
                <a16:creationId xmlns:a16="http://schemas.microsoft.com/office/drawing/2014/main" id="{30B81EE3-43C9-435A-A644-A46991FED5A5}"/>
              </a:ext>
            </a:extLst>
          </p:cNvPr>
          <p:cNvSpPr/>
          <p:nvPr/>
        </p:nvSpPr>
        <p:spPr>
          <a:xfrm>
            <a:off x="238125" y="477978"/>
            <a:ext cx="11715750" cy="6026009"/>
          </a:xfrm>
          <a:prstGeom prst="rect">
            <a:avLst/>
          </a:prstGeom>
        </p:spPr>
        <p:txBody>
          <a:bodyPr wrap="square">
            <a:spAutoFit/>
          </a:bodyPr>
          <a:lstStyle/>
          <a:p>
            <a:pPr algn="just">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 relazione Commissione Apnea DS del 25/11/2018 … omissis …</a:t>
            </a:r>
          </a:p>
          <a:p>
            <a:pPr algn="just">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Siamo tutti e quattro concordi nel ritenere fondamentali alcune riflessioni e proposte di modifica su quanto abbiamo letto, riferito agli argomenti sopra elencati.</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In questo ultimo Anno alcuni di noi hanno partecipato a molti tavoli di lavoro congiunti DS/SN per il raggiungimento della famosa “APNEA UNICA”</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b="1"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Nonostante le discussioni talvolta animate si è riusciti a raggiungere un accordo che permetteva alla Federazione di presentare un percorso unico e unificato tra i due settori. Siamo consci del fatto che la situazione venutasi a creare prima di questi incontri era di assoluta tensione, per cui ci siamo trovati a doverci confrontare con i componenti dell’altro settore su tematiche che ci costringevano entrambi a dover mediare e quindi accettare compromessi per la riuscita del progetto. Detto questo prima dell’estate abbiamo condiviso il nuovo </a:t>
            </a:r>
            <a:r>
              <a:rPr lang="it-IT" sz="1600" b="1" i="1" dirty="0" err="1">
                <a:highlight>
                  <a:srgbClr val="00FF00"/>
                </a:highlight>
                <a:latin typeface="Calibri" panose="020F0502020204030204" pitchFamily="34" charset="0"/>
                <a:ea typeface="Calibri" panose="020F0502020204030204" pitchFamily="34" charset="0"/>
                <a:cs typeface="Times New Roman" panose="02020603050405020304" pitchFamily="18" charset="0"/>
              </a:rPr>
              <a:t>PFAp</a:t>
            </a:r>
            <a:r>
              <a:rPr lang="it-IT" sz="1600" b="1"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 presentandolo anche all’</a:t>
            </a:r>
            <a:r>
              <a:rPr lang="it-IT" sz="1600" b="1" i="1" dirty="0" err="1">
                <a:highlight>
                  <a:srgbClr val="00FF00"/>
                </a:highlight>
                <a:latin typeface="Calibri" panose="020F0502020204030204" pitchFamily="34" charset="0"/>
                <a:ea typeface="Calibri" panose="020F0502020204030204" pitchFamily="34" charset="0"/>
                <a:cs typeface="Times New Roman" panose="02020603050405020304" pitchFamily="18" charset="0"/>
              </a:rPr>
              <a:t>Eudi</a:t>
            </a:r>
            <a:r>
              <a:rPr lang="it-IT" sz="1600" b="1"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 Show 2018, sicuri di dover comunque ultimare il lavoro con il completamento dei programmi didattici allievi ed Istruttori</a:t>
            </a:r>
            <a:r>
              <a:rPr lang="it-IT"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t>
            </a:r>
            <a:endParaRPr lang="it-IT" sz="1200"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b="1" i="1" dirty="0">
                <a:highlight>
                  <a:srgbClr val="00FFFF"/>
                </a:highlight>
                <a:latin typeface="Calibri" panose="020F0502020204030204" pitchFamily="34" charset="0"/>
                <a:ea typeface="Calibri" panose="020F0502020204030204" pitchFamily="34" charset="0"/>
                <a:cs typeface="Times New Roman" panose="02020603050405020304" pitchFamily="18" charset="0"/>
              </a:rPr>
              <a:t>L’uscita delle ultime versioni del </a:t>
            </a:r>
            <a:r>
              <a:rPr lang="it-IT" sz="1600" b="1" i="1"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PFAp</a:t>
            </a:r>
            <a:r>
              <a:rPr lang="it-IT" sz="1600" b="1" i="1" dirty="0">
                <a:highlight>
                  <a:srgbClr val="00FFFF"/>
                </a:highlight>
                <a:latin typeface="Calibri" panose="020F0502020204030204" pitchFamily="34" charset="0"/>
                <a:ea typeface="Calibri" panose="020F0502020204030204" pitchFamily="34" charset="0"/>
                <a:cs typeface="Times New Roman" panose="02020603050405020304" pitchFamily="18" charset="0"/>
              </a:rPr>
              <a:t> ci ha abbastanza spiazzato non essendo stati noi a partecipare alla stesura dello stesso</a:t>
            </a:r>
            <a:r>
              <a:rPr lang="it-IT" sz="1600" dirty="0">
                <a:latin typeface="Calibri" panose="020F0502020204030204" pitchFamily="34" charset="0"/>
                <a:ea typeface="Calibri" panose="020F0502020204030204" pitchFamily="34" charset="0"/>
                <a:cs typeface="Times New Roman" panose="02020603050405020304" pitchFamily="18" charset="0"/>
              </a:rPr>
              <a:t>, non vogliamo assolutamente entrare nel merito delle decisioni che hanno portato a modificare quanto concordato tra i settori in precedenza, ma purtroppo per poter completare quanto promesso sui programmi abbiamo dovuto confrontarci, leggendo e cercando di trovare soluzioni a problemi causati da normative talvolta penalizzanti per lo stesso settore DS.</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Ad oggi siamo a riscontrare che le modifiche fatte sul percorso istruttori danneggiano l’immagine degli stessi nei confronti dei tecnici del settore SN, i quali con un percorso molto meno articolato riescono a raggiungere più facilmente i traguardi previsti</a:t>
            </a:r>
            <a:r>
              <a:rPr lang="it-IT" sz="1600" dirty="0">
                <a:latin typeface="Calibri" panose="020F0502020204030204" pitchFamily="34" charset="0"/>
                <a:ea typeface="Calibri" panose="020F0502020204030204" pitchFamily="34" charset="0"/>
                <a:cs typeface="Times New Roman" panose="02020603050405020304" pitchFamily="18" charset="0"/>
              </a:rPr>
              <a:t>. Come uomini di Federazione, abbiamo cercato di risolvere alcuni problemi come ad esempio l’eliminazione della figura degli allievi Y indoor, (se un istruttore non scende a -30 mt non si capisce perché un allievo che deve essere brevettato a -10 mt non possa avere il riconoscimento CMAS, tanto meno chi va solo in piscina).</a:t>
            </a:r>
          </a:p>
        </p:txBody>
      </p:sp>
    </p:spTree>
    <p:extLst>
      <p:ext uri="{BB962C8B-B14F-4D97-AF65-F5344CB8AC3E}">
        <p14:creationId xmlns:p14="http://schemas.microsoft.com/office/powerpoint/2010/main" val="3954397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624146D-0957-42B6-BF21-496610015D20}"/>
              </a:ext>
            </a:extLst>
          </p:cNvPr>
          <p:cNvSpPr>
            <a:spLocks noGrp="1"/>
          </p:cNvSpPr>
          <p:nvPr>
            <p:ph type="ftr" sz="quarter" idx="11"/>
          </p:nvPr>
        </p:nvSpPr>
        <p:spPr/>
        <p:txBody>
          <a:bodyPr/>
          <a:lstStyle/>
          <a:p>
            <a:r>
              <a:rPr lang="it-IT" dirty="0"/>
              <a:t>Apnea</a:t>
            </a:r>
          </a:p>
        </p:txBody>
      </p:sp>
      <p:sp>
        <p:nvSpPr>
          <p:cNvPr id="3" name="Segnaposto numero diapositiva 2">
            <a:extLst>
              <a:ext uri="{FF2B5EF4-FFF2-40B4-BE49-F238E27FC236}">
                <a16:creationId xmlns:a16="http://schemas.microsoft.com/office/drawing/2014/main" id="{F600FF88-4EC4-406D-85C9-DCFD6363A4A3}"/>
              </a:ext>
            </a:extLst>
          </p:cNvPr>
          <p:cNvSpPr>
            <a:spLocks noGrp="1"/>
          </p:cNvSpPr>
          <p:nvPr>
            <p:ph type="sldNum" sz="quarter" idx="12"/>
          </p:nvPr>
        </p:nvSpPr>
        <p:spPr/>
        <p:txBody>
          <a:bodyPr/>
          <a:lstStyle/>
          <a:p>
            <a:fld id="{E1142EFC-33A0-4E69-9215-E956961BFA1E}" type="slidenum">
              <a:rPr lang="it-IT" smtClean="0"/>
              <a:t>28</a:t>
            </a:fld>
            <a:endParaRPr lang="it-IT"/>
          </a:p>
        </p:txBody>
      </p:sp>
      <p:sp>
        <p:nvSpPr>
          <p:cNvPr id="4" name="Rettangolo 3">
            <a:extLst>
              <a:ext uri="{FF2B5EF4-FFF2-40B4-BE49-F238E27FC236}">
                <a16:creationId xmlns:a16="http://schemas.microsoft.com/office/drawing/2014/main" id="{3F8D5998-08DE-47C2-8D44-8A59CD501A72}"/>
              </a:ext>
            </a:extLst>
          </p:cNvPr>
          <p:cNvSpPr/>
          <p:nvPr/>
        </p:nvSpPr>
        <p:spPr>
          <a:xfrm>
            <a:off x="209550" y="813669"/>
            <a:ext cx="11772900" cy="4935005"/>
          </a:xfrm>
          <a:prstGeom prst="rect">
            <a:avLst/>
          </a:prstGeom>
        </p:spPr>
        <p:txBody>
          <a:bodyPr wrap="square">
            <a:spAutoFit/>
          </a:bodyPr>
          <a:lstStyle/>
          <a:p>
            <a:pPr lvl="0" algn="just">
              <a:lnSpc>
                <a:spcPct val="107000"/>
              </a:lnSpc>
              <a:spcAft>
                <a:spcPts val="800"/>
              </a:spcAft>
            </a:pPr>
            <a:r>
              <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rPr>
              <a:t>Analizzando il </a:t>
            </a:r>
            <a:r>
              <a:rPr lang="it-IT"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PFAp</a:t>
            </a:r>
            <a:r>
              <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rPr>
              <a:t> sono stati riscontrati alcuni errori che abbiamo evidenziato e saranno inviati in copia a tutti coloro i quali si troveranno in indirizzo. Anche nei programmi allievi sono state riscontrate alcune inesattezze e provveduto alla correzione, per quanto riguarda i programmi Istruttori DS siamo partiti da quelli SN al fine di cercare la maggiore uniformità possibile, tenendo conto delle differenze oggettive riferite ad un percorso didattico piuttosto che ad uno prettamente sportivo/agonistico.</a:t>
            </a:r>
            <a:endParaRPr lang="it-IT"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rPr>
              <a:t>Nell’analizzare gli aggiornamenti Istruttori e verifiche degli standard di sicurezza abbiamo evidenziato </a:t>
            </a:r>
            <a:r>
              <a:rPr lang="it-IT" b="1" i="1" dirty="0">
                <a:solidFill>
                  <a:prstClr val="black"/>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l’assoluta necessità di reinserire il recupero dell’infortunato a -20 mt con </a:t>
            </a:r>
            <a:r>
              <a:rPr lang="it-IT" b="1" i="1" dirty="0" err="1">
                <a:solidFill>
                  <a:prstClr val="black"/>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lanyard</a:t>
            </a:r>
            <a:r>
              <a:rPr lang="it-IT" b="1" i="1" dirty="0">
                <a:solidFill>
                  <a:prstClr val="black"/>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 salpando il cavo dalla superficie,</a:t>
            </a:r>
            <a:r>
              <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quanto da programma la stessa è sempre da utilizzare sotto i -12 mt(come stabilito da CMAS). Inoltre trattasi di una ulteriore sicurezza in caso di malore da parte di un apneista, sicuramente più semplice per il recupero rispetto ad un tuffo forzato in emergenza.</a:t>
            </a:r>
            <a:endParaRPr lang="it-IT"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it-IT" b="1" i="1"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Riteniamo fondamentale che la qualifica di Istruttore Y (senza riconoscimento CMAS) sia possibile esclusivamente per coloro che sono stati brevettati antecedentemente al 2018; tutti coloro che intendono intraprendere la carriera da docente saranno obbligatoriamente valutati a -30 mt.</a:t>
            </a:r>
            <a:endParaRPr lang="it-IT" sz="1400" b="1" i="1"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it-IT" b="1" i="1" dirty="0">
                <a:solidFill>
                  <a:prstClr val="black"/>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Troviamo paradossale avere in un’apnea unica TRE tipi di istruttore di primo livello: MApn1, MApn1x e MApn1y; ci pare una semplificazione piuttosto contorta.</a:t>
            </a:r>
          </a:p>
          <a:p>
            <a:pPr lvl="0" algn="just">
              <a:lnSpc>
                <a:spcPct val="107000"/>
              </a:lnSpc>
              <a:spcAft>
                <a:spcPts val="800"/>
              </a:spcAft>
            </a:pPr>
            <a:r>
              <a:rPr lang="it-IT" dirty="0">
                <a:solidFill>
                  <a:prstClr val="black"/>
                </a:solidFill>
                <a:latin typeface="Calibri" panose="020F0502020204030204" pitchFamily="34" charset="0"/>
                <a:ea typeface="Calibri" panose="020F0502020204030204" pitchFamily="34" charset="0"/>
                <a:cs typeface="Times New Roman" panose="02020603050405020304" pitchFamily="18" charset="0"/>
              </a:rPr>
              <a:t>… omissis … </a:t>
            </a:r>
            <a:r>
              <a:rPr lang="it-IT" dirty="0">
                <a:latin typeface="Calibri" panose="020F0502020204030204" pitchFamily="34" charset="0"/>
                <a:ea typeface="Calibri" panose="020F0502020204030204" pitchFamily="34" charset="0"/>
                <a:cs typeface="Times New Roman" panose="02020603050405020304" pitchFamily="18" charset="0"/>
              </a:rPr>
              <a:t>relazione Commissione Apnea DS del 25/11/2018 </a:t>
            </a:r>
            <a:endParaRPr lang="it-IT"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Freccia circolare in su 4">
            <a:hlinkClick r:id="rId2" action="ppaction://hlinksldjump"/>
            <a:extLst>
              <a:ext uri="{FF2B5EF4-FFF2-40B4-BE49-F238E27FC236}">
                <a16:creationId xmlns:a16="http://schemas.microsoft.com/office/drawing/2014/main" id="{696AD09E-AEA2-495C-9CEA-563A0E5CE00C}"/>
              </a:ext>
            </a:extLst>
          </p:cNvPr>
          <p:cNvSpPr/>
          <p:nvPr/>
        </p:nvSpPr>
        <p:spPr>
          <a:xfrm>
            <a:off x="11477625" y="60356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5137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a:extLst>
              <a:ext uri="{FF2B5EF4-FFF2-40B4-BE49-F238E27FC236}">
                <a16:creationId xmlns:a16="http://schemas.microsoft.com/office/drawing/2014/main" id="{A9567040-1EDF-407A-9384-BDB0072BB5AF}"/>
              </a:ext>
            </a:extLst>
          </p:cNvPr>
          <p:cNvGraphicFramePr>
            <a:graphicFrameLocks noChangeAspect="1"/>
          </p:cNvGraphicFramePr>
          <p:nvPr>
            <p:extLst>
              <p:ext uri="{D42A27DB-BD31-4B8C-83A1-F6EECF244321}">
                <p14:modId xmlns:p14="http://schemas.microsoft.com/office/powerpoint/2010/main" val="4190463926"/>
              </p:ext>
            </p:extLst>
          </p:nvPr>
        </p:nvGraphicFramePr>
        <p:xfrm>
          <a:off x="285598" y="137200"/>
          <a:ext cx="3133725" cy="6709790"/>
        </p:xfrm>
        <a:graphic>
          <a:graphicData uri="http://schemas.openxmlformats.org/presentationml/2006/ole">
            <mc:AlternateContent xmlns:mc="http://schemas.openxmlformats.org/markup-compatibility/2006">
              <mc:Choice xmlns:v="urn:schemas-microsoft-com:vml" Requires="v">
                <p:oleObj spid="_x0000_s2108" name="Acrobat Document" r:id="rId3" imgW="3987575" imgH="8540496" progId="AcroExch.Document.DC">
                  <p:embed/>
                </p:oleObj>
              </mc:Choice>
              <mc:Fallback>
                <p:oleObj name="Acrobat Document" r:id="rId3" imgW="3987575" imgH="8540496" progId="AcroExch.Document.DC">
                  <p:embed/>
                  <p:pic>
                    <p:nvPicPr>
                      <p:cNvPr id="0" name=""/>
                      <p:cNvPicPr/>
                      <p:nvPr/>
                    </p:nvPicPr>
                    <p:blipFill>
                      <a:blip r:embed="rId4"/>
                      <a:stretch>
                        <a:fillRect/>
                      </a:stretch>
                    </p:blipFill>
                    <p:spPr>
                      <a:xfrm>
                        <a:off x="285598" y="137200"/>
                        <a:ext cx="3133725" cy="6709790"/>
                      </a:xfrm>
                      <a:prstGeom prst="rect">
                        <a:avLst/>
                      </a:prstGeom>
                    </p:spPr>
                  </p:pic>
                </p:oleObj>
              </mc:Fallback>
            </mc:AlternateContent>
          </a:graphicData>
        </a:graphic>
      </p:graphicFrame>
      <p:sp>
        <p:nvSpPr>
          <p:cNvPr id="2" name="Segnaposto piè di pagina 1">
            <a:extLst>
              <a:ext uri="{FF2B5EF4-FFF2-40B4-BE49-F238E27FC236}">
                <a16:creationId xmlns:a16="http://schemas.microsoft.com/office/drawing/2014/main" id="{707C3ABA-C8BE-4731-9701-98F23D4C8782}"/>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84F63923-6016-4436-8702-386B15807C7E}"/>
              </a:ext>
            </a:extLst>
          </p:cNvPr>
          <p:cNvSpPr>
            <a:spLocks noGrp="1"/>
          </p:cNvSpPr>
          <p:nvPr>
            <p:ph type="sldNum" sz="quarter" idx="12"/>
          </p:nvPr>
        </p:nvSpPr>
        <p:spPr/>
        <p:txBody>
          <a:bodyPr/>
          <a:lstStyle/>
          <a:p>
            <a:fld id="{E1142EFC-33A0-4E69-9215-E956961BFA1E}" type="slidenum">
              <a:rPr lang="it-IT" smtClean="0"/>
              <a:t>29</a:t>
            </a:fld>
            <a:endParaRPr lang="it-IT"/>
          </a:p>
        </p:txBody>
      </p:sp>
      <p:pic>
        <p:nvPicPr>
          <p:cNvPr id="4" name="Immagine 3">
            <a:extLst>
              <a:ext uri="{FF2B5EF4-FFF2-40B4-BE49-F238E27FC236}">
                <a16:creationId xmlns:a16="http://schemas.microsoft.com/office/drawing/2014/main" id="{06E9575C-7C49-48BB-9EF8-BD10E7DC58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03" y="4022726"/>
            <a:ext cx="11600843" cy="2419350"/>
          </a:xfrm>
          <a:prstGeom prst="rect">
            <a:avLst/>
          </a:prstGeom>
          <a:noFill/>
          <a:ln>
            <a:noFill/>
          </a:ln>
        </p:spPr>
      </p:pic>
      <p:sp>
        <p:nvSpPr>
          <p:cNvPr id="6" name="Rettangolo 5">
            <a:extLst>
              <a:ext uri="{FF2B5EF4-FFF2-40B4-BE49-F238E27FC236}">
                <a16:creationId xmlns:a16="http://schemas.microsoft.com/office/drawing/2014/main" id="{EA7AC8FE-0DCD-477F-BE84-296CD397421A}"/>
              </a:ext>
            </a:extLst>
          </p:cNvPr>
          <p:cNvSpPr/>
          <p:nvPr/>
        </p:nvSpPr>
        <p:spPr>
          <a:xfrm>
            <a:off x="3171521" y="388937"/>
            <a:ext cx="8886825" cy="304006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Marta Piccoli è componente del Consiglio di Settore DS con l’incarico come referente per l’Apnea. Marta è in costante contatto con il Presidente del Settore DS Frascari e di questo abbiamo la giusta evidenza.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dirty="0" err="1">
                <a:latin typeface="Verdana" panose="020B0604030504040204" pitchFamily="34" charset="0"/>
                <a:ea typeface="Calibri" panose="020F0502020204030204" pitchFamily="34" charset="0"/>
                <a:cs typeface="Times New Roman" panose="02020603050405020304" pitchFamily="18" charset="0"/>
              </a:rPr>
              <a:t>Santero</a:t>
            </a:r>
            <a:r>
              <a:rPr lang="it-IT" dirty="0">
                <a:latin typeface="Verdana" panose="020B0604030504040204" pitchFamily="34" charset="0"/>
                <a:ea typeface="Calibri" panose="020F0502020204030204" pitchFamily="34" charset="0"/>
                <a:cs typeface="Times New Roman" panose="02020603050405020304" pitchFamily="18" charset="0"/>
              </a:rPr>
              <a:t> Maurizio è il referente della Commissione Tecnica di Apnea nominata su proposta del Consiglio di Settore DS dal Consiglio Federale nella seduta del 21/04/2017.</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Francesco Di Figlia è un membro della Commissione Tecnica di Apnea nominata su proposta del Consiglio di Settore DS dal Consiglio Federale nella seduta del 21/04/2017.</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A454795E-AC81-4AB8-AD45-3AE67EF0C87F}"/>
              </a:ext>
            </a:extLst>
          </p:cNvPr>
          <p:cNvSpPr/>
          <p:nvPr/>
        </p:nvSpPr>
        <p:spPr>
          <a:xfrm>
            <a:off x="1619250" y="5476555"/>
            <a:ext cx="7772400" cy="965521"/>
          </a:xfrm>
          <a:prstGeom prst="rect">
            <a:avLst/>
          </a:prstGeom>
          <a:solidFill>
            <a:schemeClr val="accent4">
              <a:lumMod val="60000"/>
              <a:lumOff val="40000"/>
            </a:schemeClr>
          </a:solidFill>
        </p:spPr>
        <p:txBody>
          <a:bodyPr wrap="square">
            <a:spAutoFit/>
          </a:bodyPr>
          <a:lstStyle/>
          <a:p>
            <a:pPr lvl="0">
              <a:lnSpc>
                <a:spcPct val="107000"/>
              </a:lnSpc>
              <a:spcAft>
                <a:spcPts val="0"/>
              </a:spcAft>
            </a:pPr>
            <a:r>
              <a:rPr lang="it-IT" b="1" i="1" dirty="0">
                <a:latin typeface="Verdana" panose="020B0604030504040204" pitchFamily="34" charset="0"/>
                <a:ea typeface="Calibri" panose="020F0502020204030204" pitchFamily="34" charset="0"/>
                <a:cs typeface="Times New Roman" panose="02020603050405020304" pitchFamily="18" charset="0"/>
              </a:rPr>
              <a:t>Buona sera a tutti, in allegato il nuovo lay-out dei brevetti </a:t>
            </a:r>
            <a:r>
              <a:rPr lang="it-IT" b="1" i="1" dirty="0" err="1">
                <a:latin typeface="Verdana" panose="020B0604030504040204" pitchFamily="34" charset="0"/>
                <a:ea typeface="Calibri" panose="020F0502020204030204" pitchFamily="34" charset="0"/>
                <a:cs typeface="Times New Roman" panose="02020603050405020304" pitchFamily="18" charset="0"/>
              </a:rPr>
              <a:t>apena</a:t>
            </a:r>
            <a:r>
              <a:rPr lang="it-IT" b="1" i="1" dirty="0">
                <a:latin typeface="Verdana" panose="020B0604030504040204" pitchFamily="34" charset="0"/>
                <a:ea typeface="Calibri" panose="020F0502020204030204" pitchFamily="34" charset="0"/>
                <a:cs typeface="Times New Roman" panose="02020603050405020304" pitchFamily="18" charset="0"/>
              </a:rPr>
              <a:t> preparato dall’ufficio immagine sui vostri suggerimenti. Cordialmente. Claudio Nolli</a:t>
            </a:r>
            <a:endParaRPr lang="it-IT" sz="24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Freccia circolare in su 7">
            <a:hlinkClick r:id="rId6" action="ppaction://hlinksldjump"/>
            <a:extLst>
              <a:ext uri="{FF2B5EF4-FFF2-40B4-BE49-F238E27FC236}">
                <a16:creationId xmlns:a16="http://schemas.microsoft.com/office/drawing/2014/main" id="{2F6E661A-338A-493F-8E22-29696151D8AC}"/>
              </a:ext>
            </a:extLst>
          </p:cNvPr>
          <p:cNvSpPr/>
          <p:nvPr/>
        </p:nvSpPr>
        <p:spPr>
          <a:xfrm>
            <a:off x="10782300" y="595931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7677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7EA8C-6D68-42F6-BF7E-1E3EBCEE6153}"/>
              </a:ext>
            </a:extLst>
          </p:cNvPr>
          <p:cNvSpPr>
            <a:spLocks noGrp="1"/>
          </p:cNvSpPr>
          <p:nvPr>
            <p:ph type="title"/>
          </p:nvPr>
        </p:nvSpPr>
        <p:spPr>
          <a:xfrm>
            <a:off x="9982200" y="598488"/>
            <a:ext cx="1981200" cy="692150"/>
          </a:xfrm>
        </p:spPr>
        <p:txBody>
          <a:bodyPr>
            <a:normAutofit fontScale="90000"/>
          </a:bodyPr>
          <a:lstStyle/>
          <a:p>
            <a:r>
              <a:rPr lang="it-IT" dirty="0"/>
              <a:t>Apnea</a:t>
            </a:r>
          </a:p>
        </p:txBody>
      </p:sp>
      <p:sp>
        <p:nvSpPr>
          <p:cNvPr id="3" name="Segnaposto contenuto 2">
            <a:extLst>
              <a:ext uri="{FF2B5EF4-FFF2-40B4-BE49-F238E27FC236}">
                <a16:creationId xmlns:a16="http://schemas.microsoft.com/office/drawing/2014/main" id="{8C047A06-32AE-4865-8209-8735449352E6}"/>
              </a:ext>
            </a:extLst>
          </p:cNvPr>
          <p:cNvSpPr>
            <a:spLocks noGrp="1"/>
          </p:cNvSpPr>
          <p:nvPr>
            <p:ph idx="1"/>
          </p:nvPr>
        </p:nvSpPr>
        <p:spPr>
          <a:xfrm>
            <a:off x="380999" y="419100"/>
            <a:ext cx="10848975" cy="6095999"/>
          </a:xfrm>
        </p:spPr>
        <p:txBody>
          <a:bodyPr>
            <a:normAutofit fontScale="85000" lnSpcReduction="20000"/>
          </a:bodyPr>
          <a:lstStyle/>
          <a:p>
            <a:r>
              <a:rPr lang="it-IT" dirty="0"/>
              <a:t>Il </a:t>
            </a:r>
            <a:r>
              <a:rPr lang="it-IT" dirty="0" err="1"/>
              <a:t>BoD</a:t>
            </a:r>
            <a:r>
              <a:rPr lang="it-IT" dirty="0"/>
              <a:t> della </a:t>
            </a:r>
            <a:r>
              <a:rPr lang="it-IT" dirty="0" err="1"/>
              <a:t>Cmas</a:t>
            </a:r>
            <a:r>
              <a:rPr lang="it-IT" dirty="0"/>
              <a:t>, che è l’organo politico, si affida a tre comitati tecnici:</a:t>
            </a:r>
          </a:p>
          <a:p>
            <a:pPr lvl="1"/>
            <a:r>
              <a:rPr lang="it-IT" dirty="0"/>
              <a:t>Technical Committee</a:t>
            </a:r>
          </a:p>
          <a:p>
            <a:pPr lvl="1"/>
            <a:r>
              <a:rPr lang="it-IT" dirty="0"/>
              <a:t>Sport Committee</a:t>
            </a:r>
          </a:p>
          <a:p>
            <a:pPr lvl="1"/>
            <a:r>
              <a:rPr lang="it-IT" dirty="0" err="1"/>
              <a:t>Scientific</a:t>
            </a:r>
            <a:r>
              <a:rPr lang="it-IT" dirty="0"/>
              <a:t> Committee</a:t>
            </a:r>
          </a:p>
          <a:p>
            <a:r>
              <a:rPr lang="it-IT" dirty="0"/>
              <a:t>Nolli è componente del </a:t>
            </a:r>
            <a:r>
              <a:rPr lang="it-IT" dirty="0" err="1"/>
              <a:t>BoD</a:t>
            </a:r>
            <a:r>
              <a:rPr lang="it-IT" dirty="0"/>
              <a:t> (dall’Aprile 2017 Vice </a:t>
            </a:r>
            <a:r>
              <a:rPr lang="it-IT" dirty="0" err="1"/>
              <a:t>President</a:t>
            </a:r>
            <a:r>
              <a:rPr lang="it-IT" dirty="0"/>
              <a:t>)</a:t>
            </a:r>
          </a:p>
          <a:p>
            <a:r>
              <a:rPr lang="it-IT" dirty="0"/>
              <a:t>La </a:t>
            </a:r>
            <a:r>
              <a:rPr lang="it-IT" dirty="0" err="1"/>
              <a:t>Cmas</a:t>
            </a:r>
            <a:r>
              <a:rPr lang="it-IT" dirty="0"/>
              <a:t> </a:t>
            </a:r>
            <a:r>
              <a:rPr lang="it-IT" b="1" dirty="0"/>
              <a:t>nel 2013</a:t>
            </a:r>
            <a:r>
              <a:rPr lang="it-IT" dirty="0"/>
              <a:t> ha dato incarico al suo Technical </a:t>
            </a:r>
            <a:r>
              <a:rPr lang="it-IT" dirty="0" err="1"/>
              <a:t>Committee</a:t>
            </a:r>
            <a:r>
              <a:rPr lang="it-IT" dirty="0"/>
              <a:t> di rivedere tutto il percorso dell’Apnea per renderlo adeguato alle nuove esigenze, anche in previsione di un auspicato ingresso della specialità nel programma olimpico.</a:t>
            </a:r>
          </a:p>
          <a:p>
            <a:r>
              <a:rPr lang="it-IT" dirty="0" err="1"/>
              <a:t>Frascari</a:t>
            </a:r>
            <a:r>
              <a:rPr lang="it-IT" dirty="0"/>
              <a:t>, componente del Technical Committee, è stato perciò il primo in federazione a conoscere le intenzioni, i progetti ed i cambiamenti in merito all’apnea in seno alla </a:t>
            </a:r>
            <a:r>
              <a:rPr lang="it-IT" dirty="0" err="1"/>
              <a:t>Cmas</a:t>
            </a:r>
            <a:r>
              <a:rPr lang="it-IT" dirty="0"/>
              <a:t>, tramite Jean </a:t>
            </a:r>
            <a:r>
              <a:rPr lang="it-IT" dirty="0" err="1"/>
              <a:t>Rondià</a:t>
            </a:r>
            <a:r>
              <a:rPr lang="it-IT" dirty="0"/>
              <a:t> nel 2013 presidente del Technical </a:t>
            </a:r>
            <a:r>
              <a:rPr lang="it-IT" dirty="0" err="1"/>
              <a:t>Committee</a:t>
            </a:r>
            <a:r>
              <a:rPr lang="it-IT" dirty="0"/>
              <a:t>.</a:t>
            </a:r>
          </a:p>
          <a:p>
            <a:r>
              <a:rPr lang="it-IT" dirty="0" err="1"/>
              <a:t>Frascari</a:t>
            </a:r>
            <a:r>
              <a:rPr lang="it-IT" dirty="0"/>
              <a:t> è in possesso della password dedicata ai componenti del </a:t>
            </a:r>
            <a:r>
              <a:rPr lang="it-IT" dirty="0" err="1"/>
              <a:t>BoD</a:t>
            </a:r>
            <a:r>
              <a:rPr lang="it-IT" dirty="0"/>
              <a:t> dal </a:t>
            </a:r>
            <a:r>
              <a:rPr lang="it-IT" dirty="0">
                <a:hlinkClick r:id="rId2" action="ppaction://hlinksldjump"/>
              </a:rPr>
              <a:t>09/05/2014</a:t>
            </a:r>
            <a:r>
              <a:rPr lang="it-IT" dirty="0"/>
              <a:t> e può vedere tutti gli atti del </a:t>
            </a:r>
            <a:r>
              <a:rPr lang="it-IT" dirty="0" err="1"/>
              <a:t>BoD</a:t>
            </a:r>
            <a:r>
              <a:rPr lang="it-IT" dirty="0"/>
              <a:t> e i vari aggiornamenti degli standard.</a:t>
            </a:r>
          </a:p>
          <a:p>
            <a:pPr lvl="0"/>
            <a:r>
              <a:rPr lang="it-IT" dirty="0" err="1"/>
              <a:t>Frascari</a:t>
            </a:r>
            <a:r>
              <a:rPr lang="it-IT" dirty="0"/>
              <a:t> ha ricevuto le prime copie degli standard di apnea </a:t>
            </a:r>
            <a:r>
              <a:rPr lang="it-IT" dirty="0" err="1"/>
              <a:t>Cmas</a:t>
            </a:r>
            <a:r>
              <a:rPr lang="it-IT" dirty="0"/>
              <a:t> il </a:t>
            </a:r>
            <a:r>
              <a:rPr lang="it-IT" dirty="0">
                <a:hlinkClick r:id="rId3" action="ppaction://hlinksldjump"/>
              </a:rPr>
              <a:t>06/06/2014</a:t>
            </a:r>
            <a:r>
              <a:rPr lang="it-IT" dirty="0"/>
              <a:t> e ha continuato a </a:t>
            </a:r>
            <a:r>
              <a:rPr lang="it-IT" dirty="0">
                <a:hlinkClick r:id="rId4" action="ppaction://hlinksldjump"/>
              </a:rPr>
              <a:t>riceverli</a:t>
            </a:r>
            <a:r>
              <a:rPr lang="it-IT" dirty="0"/>
              <a:t>. Anzi è stato coinvolto, come membro Technical Committee, nella loro evoluzione,  fino alla approvazione della prima versione da parte del </a:t>
            </a:r>
            <a:r>
              <a:rPr lang="it-IT" dirty="0" err="1"/>
              <a:t>BoD</a:t>
            </a:r>
            <a:r>
              <a:rPr lang="it-IT" dirty="0"/>
              <a:t> del </a:t>
            </a:r>
            <a:r>
              <a:rPr lang="it-IT" dirty="0">
                <a:hlinkClick r:id="rId5" action="ppaction://hlinksldjump"/>
              </a:rPr>
              <a:t>09/04/2015</a:t>
            </a:r>
            <a:r>
              <a:rPr lang="it-IT" dirty="0"/>
              <a:t>.</a:t>
            </a:r>
          </a:p>
          <a:p>
            <a:pPr lvl="0"/>
            <a:r>
              <a:rPr lang="it-IT" dirty="0"/>
              <a:t>Frascari, dopo altre mail, ha ricevuto la nuova versione, la seconda ed attuale modificata rispetto la precedente l’</a:t>
            </a:r>
            <a:r>
              <a:rPr lang="it-IT" dirty="0">
                <a:hlinkClick r:id="rId6" action="ppaction://hlinksldjump"/>
              </a:rPr>
              <a:t>11/02/2017</a:t>
            </a:r>
            <a:r>
              <a:rPr lang="it-IT" dirty="0"/>
              <a:t>.</a:t>
            </a:r>
          </a:p>
        </p:txBody>
      </p:sp>
      <p:sp>
        <p:nvSpPr>
          <p:cNvPr id="4" name="Segnaposto piè di pagina 3">
            <a:extLst>
              <a:ext uri="{FF2B5EF4-FFF2-40B4-BE49-F238E27FC236}">
                <a16:creationId xmlns:a16="http://schemas.microsoft.com/office/drawing/2014/main" id="{9A887EB5-BF96-421E-9E28-267F55EA049B}"/>
              </a:ext>
            </a:extLst>
          </p:cNvPr>
          <p:cNvSpPr>
            <a:spLocks noGrp="1"/>
          </p:cNvSpPr>
          <p:nvPr>
            <p:ph type="ftr" sz="quarter" idx="11"/>
          </p:nvPr>
        </p:nvSpPr>
        <p:spPr>
          <a:xfrm>
            <a:off x="4038600" y="6435725"/>
            <a:ext cx="4114800" cy="365125"/>
          </a:xfrm>
        </p:spPr>
        <p:txBody>
          <a:bodyPr/>
          <a:lstStyle/>
          <a:p>
            <a:r>
              <a:rPr lang="it-IT" dirty="0"/>
              <a:t>Apnea</a:t>
            </a:r>
          </a:p>
        </p:txBody>
      </p:sp>
      <p:sp>
        <p:nvSpPr>
          <p:cNvPr id="5" name="Segnaposto numero diapositiva 4">
            <a:extLst>
              <a:ext uri="{FF2B5EF4-FFF2-40B4-BE49-F238E27FC236}">
                <a16:creationId xmlns:a16="http://schemas.microsoft.com/office/drawing/2014/main" id="{70D28708-BFA2-4F4D-9284-88D39D40352A}"/>
              </a:ext>
            </a:extLst>
          </p:cNvPr>
          <p:cNvSpPr>
            <a:spLocks noGrp="1"/>
          </p:cNvSpPr>
          <p:nvPr>
            <p:ph type="sldNum" sz="quarter" idx="12"/>
          </p:nvPr>
        </p:nvSpPr>
        <p:spPr/>
        <p:txBody>
          <a:bodyPr/>
          <a:lstStyle/>
          <a:p>
            <a:fld id="{E1142EFC-33A0-4E69-9215-E956961BFA1E}" type="slidenum">
              <a:rPr lang="it-IT" smtClean="0"/>
              <a:t>3</a:t>
            </a:fld>
            <a:endParaRPr lang="it-IT"/>
          </a:p>
        </p:txBody>
      </p:sp>
    </p:spTree>
    <p:extLst>
      <p:ext uri="{BB962C8B-B14F-4D97-AF65-F5344CB8AC3E}">
        <p14:creationId xmlns:p14="http://schemas.microsoft.com/office/powerpoint/2010/main" val="4565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E4B4359-85BF-40B1-8E14-4B25DC5B1508}"/>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107E883B-6C41-466E-9E5D-4703295DBADC}"/>
              </a:ext>
            </a:extLst>
          </p:cNvPr>
          <p:cNvSpPr>
            <a:spLocks noGrp="1"/>
          </p:cNvSpPr>
          <p:nvPr>
            <p:ph type="sldNum" sz="quarter" idx="12"/>
          </p:nvPr>
        </p:nvSpPr>
        <p:spPr/>
        <p:txBody>
          <a:bodyPr/>
          <a:lstStyle/>
          <a:p>
            <a:fld id="{E1142EFC-33A0-4E69-9215-E956961BFA1E}" type="slidenum">
              <a:rPr lang="it-IT" smtClean="0"/>
              <a:t>30</a:t>
            </a:fld>
            <a:endParaRPr lang="it-IT"/>
          </a:p>
        </p:txBody>
      </p:sp>
      <p:pic>
        <p:nvPicPr>
          <p:cNvPr id="6" name="Immagine 5">
            <a:extLst>
              <a:ext uri="{FF2B5EF4-FFF2-40B4-BE49-F238E27FC236}">
                <a16:creationId xmlns:a16="http://schemas.microsoft.com/office/drawing/2014/main" id="{BF4BE6E5-2C9D-4776-A193-5FA3E1B71464}"/>
              </a:ext>
            </a:extLst>
          </p:cNvPr>
          <p:cNvPicPr>
            <a:picLocks noChangeAspect="1"/>
          </p:cNvPicPr>
          <p:nvPr/>
        </p:nvPicPr>
        <p:blipFill>
          <a:blip r:embed="rId2"/>
          <a:stretch>
            <a:fillRect/>
          </a:stretch>
        </p:blipFill>
        <p:spPr>
          <a:xfrm>
            <a:off x="2924456" y="1466749"/>
            <a:ext cx="4813547" cy="3924502"/>
          </a:xfrm>
          <a:prstGeom prst="rect">
            <a:avLst/>
          </a:prstGeom>
        </p:spPr>
      </p:pic>
    </p:spTree>
    <p:extLst>
      <p:ext uri="{BB962C8B-B14F-4D97-AF65-F5344CB8AC3E}">
        <p14:creationId xmlns:p14="http://schemas.microsoft.com/office/powerpoint/2010/main" val="41264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69108AD-18D6-4EEC-91E0-E308FBFE7932}"/>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D63E77A1-9FFF-47B6-BF08-AD68A1F529C1}"/>
              </a:ext>
            </a:extLst>
          </p:cNvPr>
          <p:cNvSpPr>
            <a:spLocks noGrp="1"/>
          </p:cNvSpPr>
          <p:nvPr>
            <p:ph type="sldNum" sz="quarter" idx="12"/>
          </p:nvPr>
        </p:nvSpPr>
        <p:spPr/>
        <p:txBody>
          <a:bodyPr/>
          <a:lstStyle/>
          <a:p>
            <a:fld id="{E1142EFC-33A0-4E69-9215-E956961BFA1E}" type="slidenum">
              <a:rPr lang="it-IT" smtClean="0"/>
              <a:t>31</a:t>
            </a:fld>
            <a:endParaRPr lang="it-IT"/>
          </a:p>
        </p:txBody>
      </p:sp>
      <p:grpSp>
        <p:nvGrpSpPr>
          <p:cNvPr id="10" name="Gruppo 9">
            <a:extLst>
              <a:ext uri="{FF2B5EF4-FFF2-40B4-BE49-F238E27FC236}">
                <a16:creationId xmlns:a16="http://schemas.microsoft.com/office/drawing/2014/main" id="{ECA76C56-F52A-4D62-946D-5ECC42BBF95D}"/>
              </a:ext>
            </a:extLst>
          </p:cNvPr>
          <p:cNvGrpSpPr/>
          <p:nvPr/>
        </p:nvGrpSpPr>
        <p:grpSpPr>
          <a:xfrm>
            <a:off x="177331" y="802840"/>
            <a:ext cx="8947610" cy="6055160"/>
            <a:chOff x="177331" y="802840"/>
            <a:chExt cx="8947610" cy="6055160"/>
          </a:xfrm>
        </p:grpSpPr>
        <p:pic>
          <p:nvPicPr>
            <p:cNvPr id="5" name="Immagine 4">
              <a:extLst>
                <a:ext uri="{FF2B5EF4-FFF2-40B4-BE49-F238E27FC236}">
                  <a16:creationId xmlns:a16="http://schemas.microsoft.com/office/drawing/2014/main" id="{CA90716C-8500-4D1A-A6D8-3634CF665853}"/>
                </a:ext>
              </a:extLst>
            </p:cNvPr>
            <p:cNvPicPr>
              <a:picLocks noChangeAspect="1"/>
            </p:cNvPicPr>
            <p:nvPr/>
          </p:nvPicPr>
          <p:blipFill>
            <a:blip r:embed="rId2"/>
            <a:stretch>
              <a:fillRect/>
            </a:stretch>
          </p:blipFill>
          <p:spPr>
            <a:xfrm>
              <a:off x="4654311" y="1620691"/>
              <a:ext cx="4470630" cy="2362321"/>
            </a:xfrm>
            <a:prstGeom prst="rect">
              <a:avLst/>
            </a:prstGeom>
          </p:spPr>
        </p:pic>
        <p:pic>
          <p:nvPicPr>
            <p:cNvPr id="6" name="Immagine 5">
              <a:extLst>
                <a:ext uri="{FF2B5EF4-FFF2-40B4-BE49-F238E27FC236}">
                  <a16:creationId xmlns:a16="http://schemas.microsoft.com/office/drawing/2014/main" id="{CC2E2D6E-BB34-4130-9161-6042761DD8F6}"/>
                </a:ext>
              </a:extLst>
            </p:cNvPr>
            <p:cNvPicPr>
              <a:picLocks noChangeAspect="1"/>
            </p:cNvPicPr>
            <p:nvPr/>
          </p:nvPicPr>
          <p:blipFill>
            <a:blip r:embed="rId3"/>
            <a:stretch>
              <a:fillRect/>
            </a:stretch>
          </p:blipFill>
          <p:spPr>
            <a:xfrm>
              <a:off x="4654311" y="3994030"/>
              <a:ext cx="4371451" cy="2362320"/>
            </a:xfrm>
            <a:prstGeom prst="rect">
              <a:avLst/>
            </a:prstGeom>
          </p:spPr>
        </p:pic>
        <p:pic>
          <p:nvPicPr>
            <p:cNvPr id="9" name="Immagine 8">
              <a:extLst>
                <a:ext uri="{FF2B5EF4-FFF2-40B4-BE49-F238E27FC236}">
                  <a16:creationId xmlns:a16="http://schemas.microsoft.com/office/drawing/2014/main" id="{872AC094-7EE3-42DF-AFE3-393FECB20F0D}"/>
                </a:ext>
              </a:extLst>
            </p:cNvPr>
            <p:cNvPicPr>
              <a:picLocks noChangeAspect="1"/>
            </p:cNvPicPr>
            <p:nvPr/>
          </p:nvPicPr>
          <p:blipFill>
            <a:blip r:embed="rId4"/>
            <a:stretch>
              <a:fillRect/>
            </a:stretch>
          </p:blipFill>
          <p:spPr>
            <a:xfrm>
              <a:off x="177331" y="802840"/>
              <a:ext cx="4302652" cy="1923672"/>
            </a:xfrm>
            <a:prstGeom prst="rect">
              <a:avLst/>
            </a:prstGeom>
          </p:spPr>
        </p:pic>
        <p:pic>
          <p:nvPicPr>
            <p:cNvPr id="4" name="Immagine 3">
              <a:extLst>
                <a:ext uri="{FF2B5EF4-FFF2-40B4-BE49-F238E27FC236}">
                  <a16:creationId xmlns:a16="http://schemas.microsoft.com/office/drawing/2014/main" id="{16087C65-ECDE-4F37-9BA2-93C75994167E}"/>
                </a:ext>
              </a:extLst>
            </p:cNvPr>
            <p:cNvPicPr>
              <a:picLocks noChangeAspect="1"/>
            </p:cNvPicPr>
            <p:nvPr/>
          </p:nvPicPr>
          <p:blipFill>
            <a:blip r:embed="rId5"/>
            <a:stretch>
              <a:fillRect/>
            </a:stretch>
          </p:blipFill>
          <p:spPr>
            <a:xfrm>
              <a:off x="177331" y="2654084"/>
              <a:ext cx="4476980" cy="4203916"/>
            </a:xfrm>
            <a:prstGeom prst="rect">
              <a:avLst/>
            </a:prstGeom>
          </p:spPr>
        </p:pic>
      </p:grpSp>
      <p:pic>
        <p:nvPicPr>
          <p:cNvPr id="7" name="Immagine 6">
            <a:extLst>
              <a:ext uri="{FF2B5EF4-FFF2-40B4-BE49-F238E27FC236}">
                <a16:creationId xmlns:a16="http://schemas.microsoft.com/office/drawing/2014/main" id="{23A6FD98-1F61-4548-9B2F-FF1A7F82ED5C}"/>
              </a:ext>
            </a:extLst>
          </p:cNvPr>
          <p:cNvPicPr>
            <a:picLocks noChangeAspect="1"/>
          </p:cNvPicPr>
          <p:nvPr/>
        </p:nvPicPr>
        <p:blipFill>
          <a:blip r:embed="rId6"/>
          <a:stretch>
            <a:fillRect/>
          </a:stretch>
        </p:blipFill>
        <p:spPr>
          <a:xfrm>
            <a:off x="6905196" y="1212612"/>
            <a:ext cx="4788146" cy="3860998"/>
          </a:xfrm>
          <a:prstGeom prst="rect">
            <a:avLst/>
          </a:prstGeom>
        </p:spPr>
      </p:pic>
      <p:sp>
        <p:nvSpPr>
          <p:cNvPr id="11" name="Freccia circolare in su 10">
            <a:hlinkClick r:id="rId7" action="ppaction://hlinksldjump"/>
            <a:extLst>
              <a:ext uri="{FF2B5EF4-FFF2-40B4-BE49-F238E27FC236}">
                <a16:creationId xmlns:a16="http://schemas.microsoft.com/office/drawing/2014/main" id="{7040DAF1-EB1A-4E55-BEC6-ABB4D936EBC3}"/>
              </a:ext>
            </a:extLst>
          </p:cNvPr>
          <p:cNvSpPr/>
          <p:nvPr/>
        </p:nvSpPr>
        <p:spPr>
          <a:xfrm>
            <a:off x="10782300" y="5966039"/>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CasellaDiTesto 11">
            <a:extLst>
              <a:ext uri="{FF2B5EF4-FFF2-40B4-BE49-F238E27FC236}">
                <a16:creationId xmlns:a16="http://schemas.microsoft.com/office/drawing/2014/main" id="{1CD09FC2-AF16-49E6-9E91-CBB0647D66B4}"/>
              </a:ext>
            </a:extLst>
          </p:cNvPr>
          <p:cNvSpPr txBox="1"/>
          <p:nvPr/>
        </p:nvSpPr>
        <p:spPr>
          <a:xfrm>
            <a:off x="671936" y="3406614"/>
            <a:ext cx="4788146" cy="1323439"/>
          </a:xfrm>
          <a:prstGeom prst="rect">
            <a:avLst/>
          </a:prstGeom>
          <a:solidFill>
            <a:srgbClr val="0070C0"/>
          </a:solidFill>
          <a:effectLst>
            <a:glow rad="228600">
              <a:schemeClr val="accent5">
                <a:satMod val="175000"/>
                <a:alpha val="40000"/>
              </a:schemeClr>
            </a:glow>
          </a:effectLst>
        </p:spPr>
        <p:txBody>
          <a:bodyPr wrap="square" rtlCol="0">
            <a:spAutoFit/>
          </a:bodyPr>
          <a:lstStyle/>
          <a:p>
            <a:r>
              <a:rPr lang="it-IT" sz="2000" b="1" i="1" dirty="0">
                <a:solidFill>
                  <a:schemeClr val="bg1"/>
                </a:solidFill>
              </a:rPr>
              <a:t>Geraci Michele, componente del settore DS in surroga a </a:t>
            </a:r>
            <a:r>
              <a:rPr lang="it-IT" sz="2000" b="1" i="1" dirty="0" err="1">
                <a:solidFill>
                  <a:schemeClr val="bg1"/>
                </a:solidFill>
              </a:rPr>
              <a:t>Carvani</a:t>
            </a:r>
            <a:r>
              <a:rPr lang="it-IT" sz="2000" b="1" i="1" dirty="0">
                <a:solidFill>
                  <a:schemeClr val="bg1"/>
                </a:solidFill>
              </a:rPr>
              <a:t> precedentemente dimessosi, a sua volta si è dimesso  nell’agosto 2016.</a:t>
            </a:r>
          </a:p>
        </p:txBody>
      </p:sp>
    </p:spTree>
    <p:extLst>
      <p:ext uri="{BB962C8B-B14F-4D97-AF65-F5344CB8AC3E}">
        <p14:creationId xmlns:p14="http://schemas.microsoft.com/office/powerpoint/2010/main" val="176587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F71E614-8611-4536-BBE1-426F426EE01B}"/>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4B04F11D-DF8D-48BA-B24E-F0EEB7260A81}"/>
              </a:ext>
            </a:extLst>
          </p:cNvPr>
          <p:cNvSpPr>
            <a:spLocks noGrp="1"/>
          </p:cNvSpPr>
          <p:nvPr>
            <p:ph type="sldNum" sz="quarter" idx="12"/>
          </p:nvPr>
        </p:nvSpPr>
        <p:spPr/>
        <p:txBody>
          <a:bodyPr/>
          <a:lstStyle/>
          <a:p>
            <a:fld id="{E1142EFC-33A0-4E69-9215-E956961BFA1E}" type="slidenum">
              <a:rPr lang="it-IT" smtClean="0"/>
              <a:t>32</a:t>
            </a:fld>
            <a:endParaRPr lang="it-IT"/>
          </a:p>
        </p:txBody>
      </p:sp>
      <p:pic>
        <p:nvPicPr>
          <p:cNvPr id="4" name="Immagine 3">
            <a:extLst>
              <a:ext uri="{FF2B5EF4-FFF2-40B4-BE49-F238E27FC236}">
                <a16:creationId xmlns:a16="http://schemas.microsoft.com/office/drawing/2014/main" id="{48248A18-EA3B-4E90-B532-E9B396D0BDA2}"/>
              </a:ext>
            </a:extLst>
          </p:cNvPr>
          <p:cNvPicPr>
            <a:picLocks noChangeAspect="1"/>
          </p:cNvPicPr>
          <p:nvPr/>
        </p:nvPicPr>
        <p:blipFill>
          <a:blip r:embed="rId2"/>
          <a:stretch>
            <a:fillRect/>
          </a:stretch>
        </p:blipFill>
        <p:spPr>
          <a:xfrm>
            <a:off x="91440" y="136525"/>
            <a:ext cx="12009120" cy="5912038"/>
          </a:xfrm>
          <a:prstGeom prst="rect">
            <a:avLst/>
          </a:prstGeom>
        </p:spPr>
      </p:pic>
      <p:sp>
        <p:nvSpPr>
          <p:cNvPr id="5" name="Rettangolo 4">
            <a:extLst>
              <a:ext uri="{FF2B5EF4-FFF2-40B4-BE49-F238E27FC236}">
                <a16:creationId xmlns:a16="http://schemas.microsoft.com/office/drawing/2014/main" id="{6D84E76C-57AD-4113-B1A5-FB9802D73D8B}"/>
              </a:ext>
            </a:extLst>
          </p:cNvPr>
          <p:cNvSpPr/>
          <p:nvPr/>
        </p:nvSpPr>
        <p:spPr>
          <a:xfrm>
            <a:off x="398780" y="1038160"/>
            <a:ext cx="11394440" cy="5632311"/>
          </a:xfrm>
          <a:prstGeom prst="rect">
            <a:avLst/>
          </a:prstGeom>
          <a:solidFill>
            <a:schemeClr val="accent4">
              <a:lumMod val="20000"/>
              <a:lumOff val="80000"/>
            </a:schemeClr>
          </a:solidFill>
        </p:spPr>
        <p:txBody>
          <a:bodyPr wrap="square">
            <a:spAutoFit/>
          </a:bodyPr>
          <a:lstStyle/>
          <a:p>
            <a:r>
              <a:rPr lang="it-IT" dirty="0"/>
              <a:t>Cari tutti,</a:t>
            </a:r>
          </a:p>
          <a:p>
            <a:r>
              <a:rPr lang="it-IT" dirty="0"/>
              <a:t>essendo ormai passato un considerevole tempo dalla pubblicazione del </a:t>
            </a:r>
            <a:r>
              <a:rPr lang="it-IT" dirty="0" err="1"/>
              <a:t>PFAp</a:t>
            </a:r>
            <a:r>
              <a:rPr lang="it-IT" dirty="0"/>
              <a:t> ed avendo già rivisto, corretto e pubblicato tutti i programmi per i diversi gradi Allievi Apnea Indoor e Outdoor e gran parte dei programmi relativi ad Istruttori SN, Allenatori e Maestri, sono a chiedervi quando pensate di mandarmi i seguenti programmi relativi al Settore di vostra competenza dato che da più parti mi stanno arrivando sollecitazioni in tal senso e che ad oggi non ho ancora visto niente.</a:t>
            </a:r>
          </a:p>
          <a:p>
            <a:r>
              <a:rPr lang="it-IT" dirty="0"/>
              <a:t>A questo proposito vi ricordo che aspetto di ricevere con urgenza i seguenti programmi:</a:t>
            </a:r>
          </a:p>
          <a:p>
            <a:r>
              <a:rPr lang="it-IT" u="sng" dirty="0"/>
              <a:t>ALLIEVI INDOOR</a:t>
            </a:r>
            <a:br>
              <a:rPr lang="it-IT" dirty="0"/>
            </a:br>
            <a:r>
              <a:rPr lang="it-IT" dirty="0"/>
              <a:t>1) Discovery Apnea Indoor y (PApP0y);</a:t>
            </a:r>
          </a:p>
          <a:p>
            <a:r>
              <a:rPr lang="it-IT" dirty="0"/>
              <a:t>2) Apneista di I Grado Indoor y (PApP1y);</a:t>
            </a:r>
          </a:p>
          <a:p>
            <a:r>
              <a:rPr lang="it-IT" dirty="0"/>
              <a:t>3) Apneista di II Grado Indoor y (PApP2y).</a:t>
            </a:r>
            <a:br>
              <a:rPr lang="it-IT" dirty="0"/>
            </a:br>
            <a:br>
              <a:rPr lang="it-IT" dirty="0"/>
            </a:br>
            <a:r>
              <a:rPr lang="it-IT" u="sng" dirty="0"/>
              <a:t>ALLIEVI OUTDOOR</a:t>
            </a:r>
            <a:br>
              <a:rPr lang="it-IT" dirty="0"/>
            </a:br>
            <a:r>
              <a:rPr lang="it-IT" dirty="0"/>
              <a:t>1) Discovery Apnea y (PApn0y); 2) Apneista di I Grado y (PApn1y);</a:t>
            </a:r>
          </a:p>
          <a:p>
            <a:r>
              <a:rPr lang="it-IT" dirty="0"/>
              <a:t>3) Apneista di II Grado y (PApn2y).</a:t>
            </a:r>
            <a:br>
              <a:rPr lang="it-IT" dirty="0"/>
            </a:br>
            <a:br>
              <a:rPr lang="it-IT" dirty="0"/>
            </a:br>
            <a:r>
              <a:rPr lang="it-IT" u="sng" dirty="0"/>
              <a:t>ALTRI CORSI</a:t>
            </a:r>
            <a:br>
              <a:rPr lang="it-IT" u="sng" dirty="0"/>
            </a:br>
            <a:r>
              <a:rPr lang="it-IT" dirty="0"/>
              <a:t>1) Salvamento in Apnea (</a:t>
            </a:r>
            <a:r>
              <a:rPr lang="it-IT" dirty="0" err="1"/>
              <a:t>PSApn</a:t>
            </a:r>
            <a:r>
              <a:rPr lang="it-IT" dirty="0"/>
              <a:t>);</a:t>
            </a:r>
            <a:br>
              <a:rPr lang="it-IT" dirty="0"/>
            </a:br>
            <a:r>
              <a:rPr lang="it-IT" dirty="0"/>
              <a:t>2) Assistente Istruttore di Apnea (</a:t>
            </a:r>
            <a:r>
              <a:rPr lang="it-IT" dirty="0" err="1"/>
              <a:t>PAiAp</a:t>
            </a:r>
            <a:r>
              <a:rPr lang="it-IT" dirty="0"/>
              <a:t>).</a:t>
            </a:r>
          </a:p>
          <a:p>
            <a:pPr algn="r"/>
            <a:r>
              <a:rPr lang="it-IT" dirty="0"/>
              <a:t>     (segue)</a:t>
            </a:r>
          </a:p>
        </p:txBody>
      </p:sp>
    </p:spTree>
    <p:extLst>
      <p:ext uri="{BB962C8B-B14F-4D97-AF65-F5344CB8AC3E}">
        <p14:creationId xmlns:p14="http://schemas.microsoft.com/office/powerpoint/2010/main" val="25720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2D2AFAC4-FDB6-4475-9F20-EE50E088A128}"/>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B65FE9CD-944A-44E5-85B5-759C4BA204E4}"/>
              </a:ext>
            </a:extLst>
          </p:cNvPr>
          <p:cNvSpPr>
            <a:spLocks noGrp="1"/>
          </p:cNvSpPr>
          <p:nvPr>
            <p:ph type="sldNum" sz="quarter" idx="12"/>
          </p:nvPr>
        </p:nvSpPr>
        <p:spPr/>
        <p:txBody>
          <a:bodyPr/>
          <a:lstStyle/>
          <a:p>
            <a:fld id="{E1142EFC-33A0-4E69-9215-E956961BFA1E}" type="slidenum">
              <a:rPr lang="it-IT" smtClean="0"/>
              <a:t>33</a:t>
            </a:fld>
            <a:endParaRPr lang="it-IT"/>
          </a:p>
        </p:txBody>
      </p:sp>
      <p:sp>
        <p:nvSpPr>
          <p:cNvPr id="4" name="Rettangolo 3">
            <a:extLst>
              <a:ext uri="{FF2B5EF4-FFF2-40B4-BE49-F238E27FC236}">
                <a16:creationId xmlns:a16="http://schemas.microsoft.com/office/drawing/2014/main" id="{420A977C-26D9-4639-AAD9-B1B89FF5BC8B}"/>
              </a:ext>
            </a:extLst>
          </p:cNvPr>
          <p:cNvSpPr/>
          <p:nvPr/>
        </p:nvSpPr>
        <p:spPr>
          <a:xfrm>
            <a:off x="469900" y="612844"/>
            <a:ext cx="11394440" cy="5632311"/>
          </a:xfrm>
          <a:prstGeom prst="rect">
            <a:avLst/>
          </a:prstGeom>
          <a:solidFill>
            <a:schemeClr val="accent4">
              <a:lumMod val="20000"/>
              <a:lumOff val="80000"/>
            </a:schemeClr>
          </a:solidFill>
        </p:spPr>
        <p:txBody>
          <a:bodyPr wrap="square">
            <a:spAutoFit/>
          </a:bodyPr>
          <a:lstStyle/>
          <a:p>
            <a:r>
              <a:rPr lang="it-IT" u="sng" dirty="0"/>
              <a:t>ALTRI CORSI</a:t>
            </a:r>
            <a:br>
              <a:rPr lang="it-IT" u="sng" dirty="0"/>
            </a:br>
            <a:r>
              <a:rPr lang="it-IT" dirty="0"/>
              <a:t>1) Salvamento in Apnea (</a:t>
            </a:r>
            <a:r>
              <a:rPr lang="it-IT" dirty="0" err="1"/>
              <a:t>PSApn</a:t>
            </a:r>
            <a:r>
              <a:rPr lang="it-IT" dirty="0"/>
              <a:t>);</a:t>
            </a:r>
            <a:br>
              <a:rPr lang="it-IT" dirty="0"/>
            </a:br>
            <a:r>
              <a:rPr lang="it-IT" dirty="0"/>
              <a:t>2) Assistente Istruttore di Apnea (</a:t>
            </a:r>
            <a:r>
              <a:rPr lang="it-IT" dirty="0" err="1"/>
              <a:t>PAiAp</a:t>
            </a:r>
            <a:r>
              <a:rPr lang="it-IT" dirty="0"/>
              <a:t>).</a:t>
            </a:r>
            <a:br>
              <a:rPr lang="it-IT" u="sng" dirty="0"/>
            </a:br>
            <a:br>
              <a:rPr lang="it-IT" u="sng" dirty="0"/>
            </a:br>
            <a:r>
              <a:rPr lang="it-IT" u="sng" dirty="0"/>
              <a:t>ISTRUTTORI INDOOR DS</a:t>
            </a:r>
            <a:br>
              <a:rPr lang="it-IT" u="sng" dirty="0"/>
            </a:br>
            <a:r>
              <a:rPr lang="it-IT" dirty="0"/>
              <a:t>1) Istruttore DS di Apnea di I Grado Indoor (MApP1x);</a:t>
            </a:r>
            <a:r>
              <a:rPr lang="it-IT" u="sng" dirty="0"/>
              <a:t> </a:t>
            </a:r>
            <a:r>
              <a:rPr lang="it-IT" dirty="0"/>
              <a:t>2) Istruttore DS di Apnea di II Grado Indoor (MApP2x).</a:t>
            </a:r>
          </a:p>
          <a:p>
            <a:endParaRPr lang="it-IT" dirty="0"/>
          </a:p>
          <a:p>
            <a:r>
              <a:rPr lang="it-IT" u="sng" dirty="0"/>
              <a:t>ISTRUTTORI OUTDOOR DS</a:t>
            </a:r>
            <a:br>
              <a:rPr lang="it-IT" u="sng" dirty="0"/>
            </a:br>
            <a:r>
              <a:rPr lang="it-IT" dirty="0"/>
              <a:t>1) Istruttore DS di Apnea di I Grado (senza CMAS) (MApn1y);</a:t>
            </a:r>
          </a:p>
          <a:p>
            <a:r>
              <a:rPr lang="it-IT" dirty="0"/>
              <a:t>2) Istruttore DS di Apnea di I Grado (con CMAS) (MApn1x); </a:t>
            </a:r>
          </a:p>
          <a:p>
            <a:r>
              <a:rPr lang="it-IT" dirty="0"/>
              <a:t>3) Istruttore DS di Apnea di II Grado (MApn2x);</a:t>
            </a:r>
          </a:p>
          <a:p>
            <a:r>
              <a:rPr lang="it-IT" dirty="0"/>
              <a:t>4) Istruttore DS di Apnea di III Grado (MApn3x).</a:t>
            </a:r>
          </a:p>
          <a:p>
            <a:br>
              <a:rPr lang="it-IT" dirty="0"/>
            </a:br>
            <a:r>
              <a:rPr lang="it-IT" dirty="0"/>
              <a:t>Aspettando (ma non troppo), invio cari saluti</a:t>
            </a:r>
          </a:p>
          <a:p>
            <a:r>
              <a:rPr lang="it-IT" dirty="0"/>
              <a:t>Claudio Matteoli</a:t>
            </a:r>
          </a:p>
          <a:p>
            <a:endParaRPr lang="it-IT" dirty="0"/>
          </a:p>
          <a:p>
            <a:r>
              <a:rPr lang="it-IT" dirty="0"/>
              <a:t>PS C'è anche una grande urgenza di conoscere i prezzi da applicare ai manuali di apnea, sia cartacei che elettronici, in modo da poterli inserire sull'E-commerce e la composizione dei Kit (che deve essere concordata con il Settore SN) </a:t>
            </a:r>
            <a:r>
              <a:rPr lang="it-IT" dirty="0" err="1"/>
              <a:t>perchè</a:t>
            </a:r>
            <a:r>
              <a:rPr lang="it-IT" dirty="0"/>
              <a:t> altrimenti non si riesce ad evadere gli ordinativi che sono qua fermi con grave danno di immagine della Federazione. Grazie</a:t>
            </a:r>
          </a:p>
        </p:txBody>
      </p:sp>
      <p:sp>
        <p:nvSpPr>
          <p:cNvPr id="5" name="Freccia circolare in su 4">
            <a:hlinkClick r:id="rId2" action="ppaction://hlinksldjump"/>
            <a:extLst>
              <a:ext uri="{FF2B5EF4-FFF2-40B4-BE49-F238E27FC236}">
                <a16:creationId xmlns:a16="http://schemas.microsoft.com/office/drawing/2014/main" id="{3BFA1268-80CA-4B39-B8B4-6A104B990717}"/>
              </a:ext>
            </a:extLst>
          </p:cNvPr>
          <p:cNvSpPr/>
          <p:nvPr/>
        </p:nvSpPr>
        <p:spPr>
          <a:xfrm>
            <a:off x="11463020" y="6405562"/>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5362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B615314-5257-49E1-A60A-183B6BA6C948}"/>
              </a:ext>
            </a:extLst>
          </p:cNvPr>
          <p:cNvSpPr>
            <a:spLocks noGrp="1"/>
          </p:cNvSpPr>
          <p:nvPr>
            <p:ph type="ftr" sz="quarter" idx="11"/>
          </p:nvPr>
        </p:nvSpPr>
        <p:spPr/>
        <p:txBody>
          <a:bodyPr/>
          <a:lstStyle/>
          <a:p>
            <a:r>
              <a:rPr lang="it-IT"/>
              <a:t>Apnea</a:t>
            </a:r>
          </a:p>
        </p:txBody>
      </p:sp>
      <p:sp>
        <p:nvSpPr>
          <p:cNvPr id="3" name="Segnaposto numero diapositiva 2">
            <a:extLst>
              <a:ext uri="{FF2B5EF4-FFF2-40B4-BE49-F238E27FC236}">
                <a16:creationId xmlns:a16="http://schemas.microsoft.com/office/drawing/2014/main" id="{7433D96F-314B-4A94-9994-3A304F4FFF3C}"/>
              </a:ext>
            </a:extLst>
          </p:cNvPr>
          <p:cNvSpPr>
            <a:spLocks noGrp="1"/>
          </p:cNvSpPr>
          <p:nvPr>
            <p:ph type="sldNum" sz="quarter" idx="12"/>
          </p:nvPr>
        </p:nvSpPr>
        <p:spPr/>
        <p:txBody>
          <a:bodyPr/>
          <a:lstStyle/>
          <a:p>
            <a:fld id="{E1142EFC-33A0-4E69-9215-E956961BFA1E}" type="slidenum">
              <a:rPr lang="it-IT" smtClean="0"/>
              <a:t>34</a:t>
            </a:fld>
            <a:endParaRPr lang="it-IT"/>
          </a:p>
        </p:txBody>
      </p:sp>
      <p:sp>
        <p:nvSpPr>
          <p:cNvPr id="4" name="Rettangolo 3">
            <a:extLst>
              <a:ext uri="{FF2B5EF4-FFF2-40B4-BE49-F238E27FC236}">
                <a16:creationId xmlns:a16="http://schemas.microsoft.com/office/drawing/2014/main" id="{4AC37D95-8A56-4484-B63C-A78902A717DD}"/>
              </a:ext>
            </a:extLst>
          </p:cNvPr>
          <p:cNvSpPr/>
          <p:nvPr/>
        </p:nvSpPr>
        <p:spPr>
          <a:xfrm>
            <a:off x="0" y="0"/>
            <a:ext cx="12011025" cy="6865726"/>
          </a:xfrm>
          <a:prstGeom prst="rect">
            <a:avLst/>
          </a:prstGeom>
        </p:spPr>
        <p:txBody>
          <a:bodyPr wrap="square">
            <a:spAutoFit/>
          </a:bodyPr>
          <a:lstStyle/>
          <a:p>
            <a:pPr marR="1259205" lvl="0" algn="just">
              <a:lnSpc>
                <a:spcPct val="115000"/>
              </a:lnSpc>
              <a:spcAft>
                <a:spcPts val="375"/>
              </a:spcAft>
              <a:buSzPts val="1200"/>
            </a:pPr>
            <a:r>
              <a:rPr lang="it-IT" dirty="0">
                <a:latin typeface="Calibri" panose="020F0502020204030204" pitchFamily="34" charset="0"/>
                <a:ea typeface="Calibri" panose="020F0502020204030204" pitchFamily="34" charset="0"/>
                <a:cs typeface="Times New Roman" panose="02020603050405020304" pitchFamily="18" charset="0"/>
              </a:rPr>
              <a:t>Da «Relazione per i consiglieri del 09/01/2018 … omissis …</a:t>
            </a:r>
          </a:p>
          <a:p>
            <a:pPr marL="342900" marR="1259205" lvl="0" indent="-342900">
              <a:lnSpc>
                <a:spcPct val="115000"/>
              </a:lnSpc>
              <a:spcAft>
                <a:spcPts val="375"/>
              </a:spcAft>
              <a:buSzPts val="1200"/>
              <a:buFont typeface="+mj-lt"/>
              <a:buAutoNum type="arabicPeriod" startAt="9"/>
            </a:pPr>
            <a:r>
              <a:rPr lang="it-IT" dirty="0">
                <a:latin typeface="Calibri" panose="020F0502020204030204" pitchFamily="34" charset="0"/>
                <a:ea typeface="Calibri" panose="020F0502020204030204" pitchFamily="34" charset="0"/>
                <a:cs typeface="Times New Roman" panose="02020603050405020304" pitchFamily="18" charset="0"/>
              </a:rPr>
              <a:t>Sempre nell’ottobre 2017, si innesca un  pericoloso caos creato da alcuni personaggi di A.S. i quali diffondono tendenziose notizie intese a screditare il lavoro e il ruolo del Settore D.S., anche e soprattutto in merito ai corsi Istruttore (Map1 ed Map2a) già programmati e pubblicati sul sito federale da febbraio, indicandone ad eventuali interessati l’inutilità poiché tali competenze sarebbero già passate di fatto al Settore A.S. con l’avvallo del Presidente Federale e del Vice Presidente C.M.A.S. Claudio Nolli. </a:t>
            </a:r>
            <a:r>
              <a:rPr lang="it-IT"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Gli stessi personaggi, ancora non soddisfatti, insistono nella reiterazione delle accuse già mosse al Presidente D.S. che avrebbe taciuto informazioni a lui note. Nulla di più falso! Il Presidente Frascari ha ricevuto ufficialmente solo il giorno 11 novembre 2017 i documenti in discussione dalle mani del Presidente Matteoli a seguito di precisa convocazione nel suo ufficio di Roma, presente anche il Vice Presidente CMAS nonché Consigliere Federale Nolli.</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a:highlight>
                  <a:srgbClr val="00FF00"/>
                </a:highlight>
                <a:latin typeface="Calibri" panose="020F0502020204030204" pitchFamily="34" charset="0"/>
                <a:ea typeface="Calibri" panose="020F0502020204030204" pitchFamily="34" charset="0"/>
                <a:cs typeface="Times New Roman" panose="02020603050405020304" pitchFamily="18" charset="0"/>
              </a:rPr>
              <a:t>Per far comprendere meglio a chi non è del Settore, il tutto prende spunto da un semplice e banale aggiornamento di standard (nuovi limiti di profondità e tipologie di corsi) come ha sempre fatto di prassi la C.M.A.S. ed ai quali la Didattica Subacquea si è sempre prontamente adeguata modificando i propri programmi didattici. </a:t>
            </a:r>
            <a:r>
              <a:rPr lang="it-IT" dirty="0">
                <a:latin typeface="Calibri" panose="020F0502020204030204" pitchFamily="34" charset="0"/>
                <a:ea typeface="Calibri" panose="020F0502020204030204" pitchFamily="34" charset="0"/>
                <a:cs typeface="Times New Roman" panose="02020603050405020304" pitchFamily="18" charset="0"/>
              </a:rPr>
              <a:t> Tale aggiornamento degli standard nulla ha a che vedere con quanto, sembra, proposto poi dalla Federazione in merito allo spostamento delle competenze su chi fa cosa. Più precisamente il Settore D.S. che è quello da sempre preposto alla formazione e alla istruzione dei subacquei con A.R.A ed in Apnea, si sarebbe visto “spogliare” della sua specifica mission (da statuto) in favore del Settore A.S. che, sempre da Statuto, si occupa di agonismo, tanto vero che viene indicato nello Statuto medesimo come uno dei due Settori Agonistici e, in funzione di ciò, gli è riservato di diritto specifico posto in CF. (gare e relativi allenamenti = atleti ed allenatori).</a:t>
            </a:r>
          </a:p>
          <a:p>
            <a:pPr marR="1259205" lvl="0" algn="just">
              <a:lnSpc>
                <a:spcPct val="115000"/>
              </a:lnSpc>
              <a:spcAft>
                <a:spcPts val="375"/>
              </a:spcAft>
              <a:buSzPts val="1200"/>
            </a:pPr>
            <a:r>
              <a:rPr lang="it-IT" dirty="0">
                <a:latin typeface="Calibri" panose="020F0502020204030204" pitchFamily="34" charset="0"/>
                <a:ea typeface="Calibri" panose="020F0502020204030204" pitchFamily="34" charset="0"/>
                <a:cs typeface="Times New Roman" panose="02020603050405020304" pitchFamily="18" charset="0"/>
              </a:rPr>
              <a:t>… omissis …</a:t>
            </a:r>
            <a:r>
              <a:rPr lang="it-IT"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Apnea</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reccia circolare in su 4">
            <a:hlinkClick r:id="rId2" action="ppaction://hlinksldjump"/>
            <a:extLst>
              <a:ext uri="{FF2B5EF4-FFF2-40B4-BE49-F238E27FC236}">
                <a16:creationId xmlns:a16="http://schemas.microsoft.com/office/drawing/2014/main" id="{76F3FD03-9DDF-4EE0-B16F-58C545581DB6}"/>
              </a:ext>
            </a:extLst>
          </p:cNvPr>
          <p:cNvSpPr/>
          <p:nvPr/>
        </p:nvSpPr>
        <p:spPr>
          <a:xfrm>
            <a:off x="11463020" y="6405562"/>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923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4EC85-8110-4E5E-8CEE-2D3238BA32B2}"/>
              </a:ext>
            </a:extLst>
          </p:cNvPr>
          <p:cNvSpPr>
            <a:spLocks noGrp="1"/>
          </p:cNvSpPr>
          <p:nvPr>
            <p:ph type="title"/>
          </p:nvPr>
        </p:nvSpPr>
        <p:spPr>
          <a:xfrm>
            <a:off x="9982200" y="136525"/>
            <a:ext cx="1581151" cy="654051"/>
          </a:xfrm>
        </p:spPr>
        <p:txBody>
          <a:bodyPr>
            <a:normAutofit fontScale="90000"/>
          </a:bodyPr>
          <a:lstStyle/>
          <a:p>
            <a:r>
              <a:rPr lang="it-IT" dirty="0"/>
              <a:t>Apnea</a:t>
            </a:r>
          </a:p>
        </p:txBody>
      </p:sp>
      <p:sp>
        <p:nvSpPr>
          <p:cNvPr id="3" name="Segnaposto contenuto 2">
            <a:extLst>
              <a:ext uri="{FF2B5EF4-FFF2-40B4-BE49-F238E27FC236}">
                <a16:creationId xmlns:a16="http://schemas.microsoft.com/office/drawing/2014/main" id="{4304C1F1-C903-445C-8F73-372CC2FBB00C}"/>
              </a:ext>
            </a:extLst>
          </p:cNvPr>
          <p:cNvSpPr>
            <a:spLocks noGrp="1"/>
          </p:cNvSpPr>
          <p:nvPr>
            <p:ph idx="1"/>
          </p:nvPr>
        </p:nvSpPr>
        <p:spPr>
          <a:xfrm>
            <a:off x="838200" y="790576"/>
            <a:ext cx="10515600" cy="5386387"/>
          </a:xfrm>
        </p:spPr>
        <p:txBody>
          <a:bodyPr>
            <a:normAutofit fontScale="92500" lnSpcReduction="20000"/>
          </a:bodyPr>
          <a:lstStyle/>
          <a:p>
            <a:pPr lvl="0"/>
            <a:r>
              <a:rPr lang="it-IT" dirty="0"/>
              <a:t>All’</a:t>
            </a:r>
            <a:r>
              <a:rPr lang="it-IT" dirty="0" err="1"/>
              <a:t>EudiShow</a:t>
            </a:r>
            <a:r>
              <a:rPr lang="it-IT" dirty="0"/>
              <a:t> del 2017 (3-4 e 5 marzo) Il Presidente Federale chiede a Frascari, Marta Piccoli (neo-referente dell’Apnea nel </a:t>
            </a:r>
            <a:r>
              <a:rPr lang="it-IT" dirty="0" err="1"/>
              <a:t>CdS</a:t>
            </a:r>
            <a:r>
              <a:rPr lang="it-IT" dirty="0"/>
              <a:t> DS) ed Allegrini che forniscano un prodotto concordato relativo all’apnea entro un mese.</a:t>
            </a:r>
          </a:p>
          <a:p>
            <a:pPr lvl="0"/>
            <a:r>
              <a:rPr lang="it-IT" dirty="0"/>
              <a:t>Nel Consiglio Federale del </a:t>
            </a:r>
            <a:r>
              <a:rPr lang="it-IT" dirty="0">
                <a:hlinkClick r:id="rId2" action="ppaction://hlinksldjump"/>
              </a:rPr>
              <a:t>21/04/2017</a:t>
            </a:r>
            <a:r>
              <a:rPr lang="it-IT" dirty="0"/>
              <a:t> Frascari approva il Programma Formativo Agonistico del settore SN, mentre Nolli obietta e vuole approfondire alcuni aspetti.</a:t>
            </a:r>
          </a:p>
          <a:p>
            <a:pPr lvl="0"/>
            <a:r>
              <a:rPr lang="it-IT" dirty="0"/>
              <a:t>Dello </a:t>
            </a:r>
            <a:r>
              <a:rPr lang="it-IT" dirty="0" err="1">
                <a:hlinkClick r:id="rId3" action="ppaction://hlinksldjump"/>
              </a:rPr>
              <a:t>SNaQ</a:t>
            </a:r>
            <a:r>
              <a:rPr lang="it-IT" dirty="0"/>
              <a:t> Frascari conosceva tutto già dal gennaio 2016.</a:t>
            </a:r>
          </a:p>
          <a:p>
            <a:pPr lvl="0"/>
            <a:r>
              <a:rPr lang="it-IT" dirty="0"/>
              <a:t>Nolli nel CF del </a:t>
            </a:r>
            <a:r>
              <a:rPr lang="it-IT" dirty="0">
                <a:hlinkClick r:id="rId4" action="ppaction://hlinksldjump"/>
              </a:rPr>
              <a:t>15/09/2017</a:t>
            </a:r>
            <a:r>
              <a:rPr lang="it-IT" dirty="0"/>
              <a:t> propone di utilizzare anche i brevetti </a:t>
            </a:r>
            <a:r>
              <a:rPr lang="it-IT" dirty="0" err="1"/>
              <a:t>Cmas</a:t>
            </a:r>
            <a:r>
              <a:rPr lang="it-IT" dirty="0"/>
              <a:t> di snorkel come già anticipato nello schema presentato al CF del 21/07/2017 ai quali si potrebbe cambiare nome e per questi aspetti aveva già parlato con </a:t>
            </a:r>
            <a:r>
              <a:rPr lang="it-IT" dirty="0" err="1"/>
              <a:t>Flemming</a:t>
            </a:r>
            <a:r>
              <a:rPr lang="it-IT" dirty="0"/>
              <a:t> </a:t>
            </a:r>
            <a:r>
              <a:rPr lang="it-IT" dirty="0" err="1"/>
              <a:t>Holm</a:t>
            </a:r>
            <a:r>
              <a:rPr lang="it-IT" dirty="0"/>
              <a:t> (nuovo presidente del Technical Committee). Nessun Commento.</a:t>
            </a:r>
          </a:p>
          <a:p>
            <a:pPr lvl="0"/>
            <a:r>
              <a:rPr lang="it-IT" dirty="0"/>
              <a:t>Nel CF del </a:t>
            </a:r>
            <a:r>
              <a:rPr lang="it-IT" dirty="0">
                <a:hlinkClick r:id="rId5" action="ppaction://hlinksldjump"/>
              </a:rPr>
              <a:t>15/09/2017</a:t>
            </a:r>
            <a:r>
              <a:rPr lang="it-IT" dirty="0"/>
              <a:t> Allegrini lamenta l’assenza assoluta d’informazione dell’organizzazione DS e sollecita Frascari ad informare la sua organizzazione e a chiedere scusa al CF per la sua inoperosità. Nessun commento, successivamente (credo il 30/09) esce un comunicato che è stato obbligato a fare, che non chiarisce molto della situazione dell’apnea.</a:t>
            </a:r>
          </a:p>
          <a:p>
            <a:endParaRPr lang="it-IT" dirty="0"/>
          </a:p>
        </p:txBody>
      </p:sp>
      <p:sp>
        <p:nvSpPr>
          <p:cNvPr id="4" name="Segnaposto piè di pagina 3">
            <a:extLst>
              <a:ext uri="{FF2B5EF4-FFF2-40B4-BE49-F238E27FC236}">
                <a16:creationId xmlns:a16="http://schemas.microsoft.com/office/drawing/2014/main" id="{A7116D64-ECAB-436D-A6FF-9A9C3534A410}"/>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F5B99308-E74A-45AD-9AA0-B7341E4D1011}"/>
              </a:ext>
            </a:extLst>
          </p:cNvPr>
          <p:cNvSpPr>
            <a:spLocks noGrp="1"/>
          </p:cNvSpPr>
          <p:nvPr>
            <p:ph type="sldNum" sz="quarter" idx="12"/>
          </p:nvPr>
        </p:nvSpPr>
        <p:spPr/>
        <p:txBody>
          <a:bodyPr/>
          <a:lstStyle/>
          <a:p>
            <a:fld id="{E1142EFC-33A0-4E69-9215-E956961BFA1E}" type="slidenum">
              <a:rPr lang="it-IT" smtClean="0"/>
              <a:t>4</a:t>
            </a:fld>
            <a:endParaRPr lang="it-IT"/>
          </a:p>
        </p:txBody>
      </p:sp>
    </p:spTree>
    <p:extLst>
      <p:ext uri="{BB962C8B-B14F-4D97-AF65-F5344CB8AC3E}">
        <p14:creationId xmlns:p14="http://schemas.microsoft.com/office/powerpoint/2010/main" val="20504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4EC85-8110-4E5E-8CEE-2D3238BA32B2}"/>
              </a:ext>
            </a:extLst>
          </p:cNvPr>
          <p:cNvSpPr>
            <a:spLocks noGrp="1"/>
          </p:cNvSpPr>
          <p:nvPr>
            <p:ph type="title"/>
          </p:nvPr>
        </p:nvSpPr>
        <p:spPr>
          <a:xfrm>
            <a:off x="9982200" y="136525"/>
            <a:ext cx="1581151" cy="654051"/>
          </a:xfrm>
        </p:spPr>
        <p:txBody>
          <a:bodyPr>
            <a:normAutofit fontScale="90000"/>
          </a:bodyPr>
          <a:lstStyle/>
          <a:p>
            <a:r>
              <a:rPr lang="it-IT" dirty="0"/>
              <a:t>Apnea</a:t>
            </a:r>
          </a:p>
        </p:txBody>
      </p:sp>
      <p:sp>
        <p:nvSpPr>
          <p:cNvPr id="3" name="Segnaposto contenuto 2">
            <a:extLst>
              <a:ext uri="{FF2B5EF4-FFF2-40B4-BE49-F238E27FC236}">
                <a16:creationId xmlns:a16="http://schemas.microsoft.com/office/drawing/2014/main" id="{4304C1F1-C903-445C-8F73-372CC2FBB00C}"/>
              </a:ext>
            </a:extLst>
          </p:cNvPr>
          <p:cNvSpPr>
            <a:spLocks noGrp="1"/>
          </p:cNvSpPr>
          <p:nvPr>
            <p:ph idx="1"/>
          </p:nvPr>
        </p:nvSpPr>
        <p:spPr>
          <a:xfrm>
            <a:off x="628649" y="790576"/>
            <a:ext cx="11291801" cy="6367549"/>
          </a:xfrm>
        </p:spPr>
        <p:txBody>
          <a:bodyPr>
            <a:normAutofit fontScale="77500" lnSpcReduction="20000"/>
          </a:bodyPr>
          <a:lstStyle/>
          <a:p>
            <a:pPr lvl="0"/>
            <a:r>
              <a:rPr lang="it-IT" dirty="0"/>
              <a:t>A ½ novembre 2017 la CMAS cessa la fornitura dei vecchi brevetti di Apnea ed improvvisamente per la DS esplode il problema APNEA. Matteoli e Nolli riescono ad accordarsi con la CMAS per dare continuità alla fornitura ancora per un po’ di tempo.</a:t>
            </a:r>
          </a:p>
          <a:p>
            <a:pPr lvl="0"/>
            <a:r>
              <a:rPr lang="it-IT" dirty="0"/>
              <a:t>Fine novembre 2017 non essendoci novità di merito, in relazione all’apnea, il Presidente Federale costituisce una commissione mista, 3 SN e 3 DS per fare un percorso formativo unico, almeno per quanto riguarda gli allievi, di Apnea. I nominativi vengono forniti da Frascari ed Allegrini e sono nominativi tecnici e non politici. Le attività vengono seguite anche da Nolli, che ha l’incarico di svolgere le attività di segreteria, di notaio dei risultati della commissione e di cercare che vengano rispettati i tempi, visto l’approssimarsi dell’</a:t>
            </a:r>
            <a:r>
              <a:rPr lang="it-IT" dirty="0" err="1"/>
              <a:t>EudiShow</a:t>
            </a:r>
            <a:r>
              <a:rPr lang="it-IT" dirty="0"/>
              <a:t>.</a:t>
            </a:r>
          </a:p>
          <a:p>
            <a:pPr lvl="0"/>
            <a:r>
              <a:rPr lang="it-IT" dirty="0"/>
              <a:t>Alla fine di gennaio 2018 (18/01/2018) è pronto il </a:t>
            </a:r>
            <a:r>
              <a:rPr lang="it-IT" dirty="0" err="1"/>
              <a:t>PFAp</a:t>
            </a:r>
            <a:r>
              <a:rPr lang="it-IT" dirty="0"/>
              <a:t> con </a:t>
            </a:r>
            <a:r>
              <a:rPr lang="it-IT" dirty="0">
                <a:hlinkClick r:id="rId2" action="ppaction://hlinksldjump"/>
              </a:rPr>
              <a:t>l’approvazione</a:t>
            </a:r>
            <a:r>
              <a:rPr lang="it-IT" dirty="0"/>
              <a:t> di tutti i membri della commissione mista, ma questo coincide con una “sostanziale” </a:t>
            </a:r>
            <a:r>
              <a:rPr lang="it-IT" b="1" i="1" dirty="0">
                <a:highlight>
                  <a:srgbClr val="FFFF00"/>
                </a:highlight>
              </a:rPr>
              <a:t>disapprovazione del Consiglio di Settore DS </a:t>
            </a:r>
            <a:r>
              <a:rPr lang="it-IT" dirty="0"/>
              <a:t>che </a:t>
            </a:r>
            <a:r>
              <a:rPr lang="it-IT" dirty="0">
                <a:hlinkClick r:id="rId3" action="ppaction://hlinksldjump"/>
              </a:rPr>
              <a:t>sconfessa l’operato dei suoi tecnici incaricati</a:t>
            </a:r>
            <a:r>
              <a:rPr lang="it-IT" dirty="0"/>
              <a:t> (un componente il Consiglio della DS stesso referente dell’apnea, il referente della commissione apnea DS ed un suo membro).</a:t>
            </a:r>
          </a:p>
          <a:p>
            <a:pPr lvl="0"/>
            <a:r>
              <a:rPr lang="it-IT" dirty="0"/>
              <a:t>Piegati ed asserviti? A chi? … meglio non rispondere … ma qualcuno vuole buttare in là la </a:t>
            </a:r>
            <a:r>
              <a:rPr lang="it-IT" dirty="0">
                <a:hlinkClick r:id="rId4" action="ppaction://hlinksldjump"/>
              </a:rPr>
              <a:t>palla</a:t>
            </a:r>
            <a:r>
              <a:rPr lang="it-IT" dirty="0"/>
              <a:t>?</a:t>
            </a:r>
          </a:p>
          <a:p>
            <a:pPr lvl="0"/>
            <a:r>
              <a:rPr lang="it-IT" dirty="0"/>
              <a:t>Viene organizzato un incontro tra rappresentati tecnici e politici dei due settori a Bologna il 21/02/2018 e concordano il nuovo </a:t>
            </a:r>
            <a:r>
              <a:rPr lang="it-IT" dirty="0" err="1"/>
              <a:t>PFAp</a:t>
            </a:r>
            <a:r>
              <a:rPr lang="it-IT" dirty="0"/>
              <a:t>, con grande </a:t>
            </a:r>
            <a:r>
              <a:rPr lang="it-IT" dirty="0">
                <a:hlinkClick r:id="rId5" action="ppaction://hlinksldjump"/>
              </a:rPr>
              <a:t>soddisfazione</a:t>
            </a:r>
            <a:r>
              <a:rPr lang="it-IT" dirty="0"/>
              <a:t> da parte dei componenti della nuova delegazione (per DS Frascari, </a:t>
            </a:r>
            <a:r>
              <a:rPr lang="it-IT" dirty="0" err="1"/>
              <a:t>Voltolina</a:t>
            </a:r>
            <a:r>
              <a:rPr lang="it-IT" dirty="0"/>
              <a:t> e </a:t>
            </a:r>
            <a:r>
              <a:rPr lang="it-IT" dirty="0" err="1"/>
              <a:t>Santero</a:t>
            </a:r>
            <a:r>
              <a:rPr lang="it-IT" dirty="0"/>
              <a:t>).</a:t>
            </a:r>
          </a:p>
          <a:p>
            <a:pPr lvl="0"/>
            <a:r>
              <a:rPr lang="it-IT" dirty="0"/>
              <a:t>All’</a:t>
            </a:r>
            <a:r>
              <a:rPr lang="it-IT" dirty="0" err="1"/>
              <a:t>EudiShow</a:t>
            </a:r>
            <a:r>
              <a:rPr lang="it-IT" dirty="0"/>
              <a:t> presentazione imbarazzante del </a:t>
            </a:r>
            <a:r>
              <a:rPr lang="it-IT" dirty="0" err="1"/>
              <a:t>PFAp</a:t>
            </a:r>
            <a:r>
              <a:rPr lang="it-IT" dirty="0"/>
              <a:t> da parte di Frascari che viene interrotto con determinazione da Silvio Mercadante. La presentazione prosegue con </a:t>
            </a:r>
            <a:r>
              <a:rPr lang="it-IT" dirty="0" err="1"/>
              <a:t>Santero</a:t>
            </a:r>
            <a:r>
              <a:rPr lang="it-IT" dirty="0"/>
              <a:t> (DS) e Mercadante(SN).</a:t>
            </a:r>
          </a:p>
          <a:p>
            <a:endParaRPr lang="it-IT" dirty="0"/>
          </a:p>
        </p:txBody>
      </p:sp>
      <p:sp>
        <p:nvSpPr>
          <p:cNvPr id="4" name="Segnaposto piè di pagina 3">
            <a:extLst>
              <a:ext uri="{FF2B5EF4-FFF2-40B4-BE49-F238E27FC236}">
                <a16:creationId xmlns:a16="http://schemas.microsoft.com/office/drawing/2014/main" id="{A7116D64-ECAB-436D-A6FF-9A9C3534A410}"/>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F5B99308-E74A-45AD-9AA0-B7341E4D1011}"/>
              </a:ext>
            </a:extLst>
          </p:cNvPr>
          <p:cNvSpPr>
            <a:spLocks noGrp="1"/>
          </p:cNvSpPr>
          <p:nvPr>
            <p:ph type="sldNum" sz="quarter" idx="12"/>
          </p:nvPr>
        </p:nvSpPr>
        <p:spPr/>
        <p:txBody>
          <a:bodyPr/>
          <a:lstStyle/>
          <a:p>
            <a:fld id="{E1142EFC-33A0-4E69-9215-E956961BFA1E}" type="slidenum">
              <a:rPr lang="it-IT" smtClean="0"/>
              <a:t>5</a:t>
            </a:fld>
            <a:endParaRPr lang="it-IT"/>
          </a:p>
        </p:txBody>
      </p:sp>
    </p:spTree>
    <p:extLst>
      <p:ext uri="{BB962C8B-B14F-4D97-AF65-F5344CB8AC3E}">
        <p14:creationId xmlns:p14="http://schemas.microsoft.com/office/powerpoint/2010/main" val="46277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9C738-6F65-4FB5-B1A0-AEEF70792113}"/>
              </a:ext>
            </a:extLst>
          </p:cNvPr>
          <p:cNvSpPr>
            <a:spLocks noGrp="1"/>
          </p:cNvSpPr>
          <p:nvPr>
            <p:ph type="title"/>
          </p:nvPr>
        </p:nvSpPr>
        <p:spPr>
          <a:xfrm>
            <a:off x="10541000" y="644525"/>
            <a:ext cx="1625599" cy="711200"/>
          </a:xfrm>
        </p:spPr>
        <p:txBody>
          <a:bodyPr/>
          <a:lstStyle/>
          <a:p>
            <a:r>
              <a:rPr lang="it-IT" dirty="0"/>
              <a:t>Apnea</a:t>
            </a:r>
          </a:p>
        </p:txBody>
      </p:sp>
      <p:sp>
        <p:nvSpPr>
          <p:cNvPr id="3" name="Segnaposto contenuto 2">
            <a:extLst>
              <a:ext uri="{FF2B5EF4-FFF2-40B4-BE49-F238E27FC236}">
                <a16:creationId xmlns:a16="http://schemas.microsoft.com/office/drawing/2014/main" id="{8A741330-5B98-4850-A937-7F0ED8501B37}"/>
              </a:ext>
            </a:extLst>
          </p:cNvPr>
          <p:cNvSpPr>
            <a:spLocks noGrp="1"/>
          </p:cNvSpPr>
          <p:nvPr>
            <p:ph idx="1"/>
          </p:nvPr>
        </p:nvSpPr>
        <p:spPr>
          <a:xfrm>
            <a:off x="381000" y="426720"/>
            <a:ext cx="10845800" cy="6294755"/>
          </a:xfrm>
        </p:spPr>
        <p:txBody>
          <a:bodyPr>
            <a:normAutofit fontScale="62500" lnSpcReduction="20000"/>
          </a:bodyPr>
          <a:lstStyle/>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A seguire attività gestionali del percorso con la configurazione del Sistema Informatico Federale con le relative difficoltà.</a:t>
            </a:r>
            <a:endParaRPr lang="it-IT"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A metà giugno (13/06/2018) viene sollevata, in una riunione chiesta al Presidente Federale dalle società di Treviso e Venezia una serie di obiezioni riguardo il percorso dell’apnea. Alla riunione è richiesto che non partecipino responsabili della DS regionali e/o nazionali in quanto, in tal caso, i presenti non si sentirebbero liberi di esprimersi.</a:t>
            </a:r>
            <a:endParaRPr lang="it-IT"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Subito dopo viene dato incarico a Frascari di intervenire sul </a:t>
            </a:r>
            <a:r>
              <a:rPr lang="it-IT" dirty="0" err="1">
                <a:latin typeface="Verdana" panose="020B0604030504040204" pitchFamily="34" charset="0"/>
                <a:ea typeface="Calibri" panose="020F0502020204030204" pitchFamily="34" charset="0"/>
                <a:cs typeface="Times New Roman" panose="02020603050405020304" pitchFamily="18" charset="0"/>
              </a:rPr>
              <a:t>PFAp</a:t>
            </a:r>
            <a:r>
              <a:rPr lang="it-IT" dirty="0">
                <a:latin typeface="Verdana" panose="020B0604030504040204" pitchFamily="34" charset="0"/>
                <a:ea typeface="Calibri" panose="020F0502020204030204" pitchFamily="34" charset="0"/>
                <a:cs typeface="Times New Roman" panose="02020603050405020304" pitchFamily="18" charset="0"/>
              </a:rPr>
              <a:t> perché vada incontro a queste esigenze. L’incarico viene assunto con entusiasmo, ma nel contempo gli viene richiesto di fare in fretta, il 29/06/2018 c’è un CF che lo approverebbe.</a:t>
            </a:r>
            <a:endParaRPr lang="it-IT"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Nel CF del </a:t>
            </a:r>
            <a:r>
              <a:rPr lang="it-IT" dirty="0">
                <a:latin typeface="Verdana" panose="020B0604030504040204" pitchFamily="34" charset="0"/>
                <a:ea typeface="Calibri" panose="020F0502020204030204" pitchFamily="34" charset="0"/>
                <a:cs typeface="Times New Roman" panose="02020603050405020304" pitchFamily="18" charset="0"/>
                <a:hlinkClick r:id="rId2" action="ppaction://hlinksldjump"/>
              </a:rPr>
              <a:t>29/06/2018</a:t>
            </a:r>
            <a:r>
              <a:rPr lang="it-IT" dirty="0">
                <a:latin typeface="Verdana" panose="020B0604030504040204" pitchFamily="34" charset="0"/>
                <a:ea typeface="Calibri" panose="020F0502020204030204" pitchFamily="34" charset="0"/>
                <a:cs typeface="Times New Roman" panose="02020603050405020304" pitchFamily="18" charset="0"/>
              </a:rPr>
              <a:t> non c’è alcun documento in merito. Al presidente viene data la delega per l’eventuale delibera d’urgenza.</a:t>
            </a:r>
          </a:p>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La prima versione viene predisposta e consegnata il </a:t>
            </a:r>
            <a:r>
              <a:rPr lang="it-IT" dirty="0">
                <a:latin typeface="Verdana" panose="020B0604030504040204" pitchFamily="34" charset="0"/>
                <a:ea typeface="Calibri" panose="020F0502020204030204" pitchFamily="34" charset="0"/>
                <a:cs typeface="Times New Roman" panose="02020603050405020304" pitchFamily="18" charset="0"/>
                <a:hlinkClick r:id="rId3" action="ppaction://hlinksldjump"/>
              </a:rPr>
              <a:t>10/07/2017</a:t>
            </a:r>
            <a:r>
              <a:rPr lang="it-IT" dirty="0">
                <a:latin typeface="Verdana" panose="020B0604030504040204" pitchFamily="34" charset="0"/>
                <a:ea typeface="Calibri" panose="020F0502020204030204" pitchFamily="34" charset="0"/>
                <a:cs typeface="Times New Roman" panose="02020603050405020304" pitchFamily="18" charset="0"/>
              </a:rPr>
              <a:t>, ma è una cosa completamente diversa da quanto richiesto, infatti è un programma solo per la DS e viene respinto.</a:t>
            </a:r>
          </a:p>
          <a:p>
            <a:pPr marL="342900" lvl="0" indent="-342900">
              <a:lnSpc>
                <a:spcPct val="107000"/>
              </a:lnSpc>
              <a:spcAft>
                <a:spcPts val="0"/>
              </a:spcAft>
              <a:buFont typeface="Symbol" panose="05050102010706020507" pitchFamily="18" charset="2"/>
              <a:buChar char=""/>
            </a:pPr>
            <a:r>
              <a:rPr lang="it-IT" dirty="0">
                <a:latin typeface="Verdana" panose="020B0604030504040204" pitchFamily="34" charset="0"/>
                <a:ea typeface="Calibri" panose="020F0502020204030204" pitchFamily="34" charset="0"/>
                <a:cs typeface="Times New Roman" panose="02020603050405020304" pitchFamily="18" charset="0"/>
              </a:rPr>
              <a:t>La seconda versione viene inviata la prima volta il </a:t>
            </a:r>
            <a:r>
              <a:rPr lang="it-IT" dirty="0">
                <a:latin typeface="Verdana" panose="020B0604030504040204" pitchFamily="34" charset="0"/>
                <a:ea typeface="Calibri" panose="020F0502020204030204" pitchFamily="34" charset="0"/>
                <a:cs typeface="Times New Roman" panose="02020603050405020304" pitchFamily="18" charset="0"/>
                <a:hlinkClick r:id="rId4" action="ppaction://hlinksldjump"/>
              </a:rPr>
              <a:t>09/08/2018</a:t>
            </a:r>
            <a:r>
              <a:rPr lang="it-IT" dirty="0">
                <a:latin typeface="Verdana" panose="020B0604030504040204" pitchFamily="34" charset="0"/>
                <a:ea typeface="Calibri" panose="020F0502020204030204" pitchFamily="34" charset="0"/>
                <a:cs typeface="Times New Roman" panose="02020603050405020304" pitchFamily="18" charset="0"/>
              </a:rPr>
              <a:t>, ma contiene parecchie incongruenze per cui si lavora alacremente per trovare le relative soluzioni, in alcuni casi non certo semplici, per riuscire a modificare i contenuti in modo da venire incontro alle esigenze espresse da </a:t>
            </a:r>
            <a:r>
              <a:rPr lang="it-IT" dirty="0" err="1">
                <a:latin typeface="Verdana" panose="020B0604030504040204" pitchFamily="34" charset="0"/>
                <a:ea typeface="Calibri" panose="020F0502020204030204" pitchFamily="34" charset="0"/>
                <a:cs typeface="Times New Roman" panose="02020603050405020304" pitchFamily="18" charset="0"/>
              </a:rPr>
              <a:t>Frascari</a:t>
            </a:r>
            <a:r>
              <a:rPr lang="it-IT" dirty="0">
                <a:latin typeface="Verdana" panose="020B0604030504040204" pitchFamily="34" charset="0"/>
                <a:ea typeface="Calibri" panose="020F0502020204030204" pitchFamily="34" charset="0"/>
                <a:cs typeface="Times New Roman" panose="02020603050405020304" pitchFamily="18" charset="0"/>
              </a:rPr>
              <a:t> a nome del Settore DS. Il 18/09/2018 viene finalmente pubblicata la versione definitiva del </a:t>
            </a:r>
            <a:r>
              <a:rPr lang="it-IT" dirty="0" err="1">
                <a:latin typeface="Verdana" panose="020B0604030504040204" pitchFamily="34" charset="0"/>
                <a:ea typeface="Calibri" panose="020F0502020204030204" pitchFamily="34" charset="0"/>
                <a:cs typeface="Times New Roman" panose="02020603050405020304" pitchFamily="18" charset="0"/>
              </a:rPr>
              <a:t>PFAp</a:t>
            </a:r>
            <a:r>
              <a:rPr lang="it-IT" dirty="0">
                <a:latin typeface="Verdana" panose="020B0604030504040204" pitchFamily="34" charset="0"/>
                <a:ea typeface="Calibri" panose="020F0502020204030204" pitchFamily="34" charset="0"/>
                <a:cs typeface="Times New Roman" panose="02020603050405020304" pitchFamily="18" charset="0"/>
              </a:rPr>
              <a:t> che, incredibile ma vero, contiene </a:t>
            </a:r>
            <a:r>
              <a:rPr lang="it-IT" b="1" i="1" dirty="0">
                <a:highlight>
                  <a:srgbClr val="FFFF00"/>
                </a:highlight>
                <a:latin typeface="Verdana" panose="020B0604030504040204" pitchFamily="34" charset="0"/>
                <a:ea typeface="Calibri" panose="020F0502020204030204" pitchFamily="34" charset="0"/>
                <a:cs typeface="Times New Roman" panose="02020603050405020304" pitchFamily="18" charset="0"/>
              </a:rPr>
              <a:t>29 titoli Fipsas di cui 12 titoli </a:t>
            </a:r>
            <a:r>
              <a:rPr lang="it-IT" b="1" i="1" dirty="0" err="1">
                <a:highlight>
                  <a:srgbClr val="FFFF00"/>
                </a:highlight>
                <a:latin typeface="Verdana" panose="020B0604030504040204" pitchFamily="34" charset="0"/>
                <a:ea typeface="Calibri" panose="020F0502020204030204" pitchFamily="34" charset="0"/>
                <a:cs typeface="Times New Roman" panose="02020603050405020304" pitchFamily="18" charset="0"/>
              </a:rPr>
              <a:t>Cmas</a:t>
            </a:r>
            <a:r>
              <a:rPr lang="it-IT" dirty="0">
                <a:latin typeface="Verdana" panose="020B0604030504040204" pitchFamily="34" charset="0"/>
                <a:ea typeface="Calibri" panose="020F0502020204030204" pitchFamily="34" charset="0"/>
                <a:cs typeface="Times New Roman" panose="02020603050405020304" pitchFamily="18" charset="0"/>
              </a:rPr>
              <a:t>. Inutile dire che in fase successiva siamo stati poi costretti a correggere alcune incongruenze che erano sfuggite nelle varie riletture a testimonianza della sua notevole «farraginosità e complessità».</a:t>
            </a:r>
          </a:p>
          <a:p>
            <a:pPr marL="342900" lvl="0" indent="-342900">
              <a:lnSpc>
                <a:spcPct val="107000"/>
              </a:lnSpc>
              <a:spcAft>
                <a:spcPts val="0"/>
              </a:spcAft>
              <a:buFont typeface="Symbol" panose="05050102010706020507" pitchFamily="18" charset="2"/>
              <a:buChar char=""/>
            </a:pPr>
            <a:endParaRPr lang="it-IT" dirty="0"/>
          </a:p>
        </p:txBody>
      </p:sp>
      <p:sp>
        <p:nvSpPr>
          <p:cNvPr id="4" name="Segnaposto piè di pagina 3">
            <a:extLst>
              <a:ext uri="{FF2B5EF4-FFF2-40B4-BE49-F238E27FC236}">
                <a16:creationId xmlns:a16="http://schemas.microsoft.com/office/drawing/2014/main" id="{6557A6E1-66D0-4DD8-B8A2-5E82F4E80178}"/>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A098A198-D023-4B8F-BD10-717AECDD32DB}"/>
              </a:ext>
            </a:extLst>
          </p:cNvPr>
          <p:cNvSpPr>
            <a:spLocks noGrp="1"/>
          </p:cNvSpPr>
          <p:nvPr>
            <p:ph type="sldNum" sz="quarter" idx="12"/>
          </p:nvPr>
        </p:nvSpPr>
        <p:spPr/>
        <p:txBody>
          <a:bodyPr/>
          <a:lstStyle/>
          <a:p>
            <a:fld id="{E1142EFC-33A0-4E69-9215-E956961BFA1E}" type="slidenum">
              <a:rPr lang="it-IT" smtClean="0"/>
              <a:t>6</a:t>
            </a:fld>
            <a:endParaRPr lang="it-IT"/>
          </a:p>
        </p:txBody>
      </p:sp>
    </p:spTree>
    <p:extLst>
      <p:ext uri="{BB962C8B-B14F-4D97-AF65-F5344CB8AC3E}">
        <p14:creationId xmlns:p14="http://schemas.microsoft.com/office/powerpoint/2010/main" val="216995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3F6C4-3AFA-4E1C-BECD-9653FAA605D1}"/>
              </a:ext>
            </a:extLst>
          </p:cNvPr>
          <p:cNvSpPr>
            <a:spLocks noGrp="1"/>
          </p:cNvSpPr>
          <p:nvPr>
            <p:ph type="title"/>
          </p:nvPr>
        </p:nvSpPr>
        <p:spPr>
          <a:xfrm>
            <a:off x="10620375" y="898525"/>
            <a:ext cx="1504950" cy="663575"/>
          </a:xfrm>
        </p:spPr>
        <p:txBody>
          <a:bodyPr>
            <a:normAutofit fontScale="90000"/>
          </a:bodyPr>
          <a:lstStyle/>
          <a:p>
            <a:r>
              <a:rPr lang="it-IT" dirty="0"/>
              <a:t>Apnea</a:t>
            </a:r>
          </a:p>
        </p:txBody>
      </p:sp>
      <p:sp>
        <p:nvSpPr>
          <p:cNvPr id="3" name="Segnaposto contenuto 2">
            <a:extLst>
              <a:ext uri="{FF2B5EF4-FFF2-40B4-BE49-F238E27FC236}">
                <a16:creationId xmlns:a16="http://schemas.microsoft.com/office/drawing/2014/main" id="{1362AB0A-322F-4BB9-9F84-7B6972631065}"/>
              </a:ext>
            </a:extLst>
          </p:cNvPr>
          <p:cNvSpPr>
            <a:spLocks noGrp="1"/>
          </p:cNvSpPr>
          <p:nvPr>
            <p:ph idx="1"/>
          </p:nvPr>
        </p:nvSpPr>
        <p:spPr>
          <a:xfrm>
            <a:off x="422275" y="300355"/>
            <a:ext cx="10662285" cy="6421120"/>
          </a:xfrm>
        </p:spPr>
        <p:txBody>
          <a:bodyPr>
            <a:normAutofit fontScale="70000" lnSpcReduction="20000"/>
          </a:bodyPr>
          <a:lstStyle/>
          <a:p>
            <a:r>
              <a:rPr lang="it-IT" dirty="0"/>
              <a:t>Nel CF del 21/09/2018 Nolli fa una </a:t>
            </a:r>
            <a:r>
              <a:rPr lang="it-IT" dirty="0">
                <a:hlinkClick r:id="rId2" action="ppaction://hlinksldjump"/>
              </a:rPr>
              <a:t>dichiarazione</a:t>
            </a:r>
            <a:r>
              <a:rPr lang="it-IT" dirty="0"/>
              <a:t> nella quale sottolinea quanto questo documento non risponda alle esigenze federali, ma solo ad </a:t>
            </a:r>
            <a:r>
              <a:rPr lang="it-IT" b="1" i="1" u="sng" dirty="0"/>
              <a:t>interessi politici</a:t>
            </a:r>
            <a:r>
              <a:rPr lang="it-IT" b="1" i="1" dirty="0"/>
              <a:t> del Settore DS </a:t>
            </a:r>
            <a:r>
              <a:rPr lang="it-IT" dirty="0"/>
              <a:t>sottolineando che la completa suddivisione dei percorsi «Istruttori» è stata praticamente </a:t>
            </a:r>
            <a:r>
              <a:rPr lang="it-IT" b="1" i="1" u="sng" dirty="0">
                <a:highlight>
                  <a:srgbClr val="FFFF00"/>
                </a:highlight>
              </a:rPr>
              <a:t> voluta dal Settore DS</a:t>
            </a:r>
            <a:r>
              <a:rPr lang="it-IT" dirty="0"/>
              <a:t>, nonostante il fatto che questo avrebbe portato al verificarsi di molte incongruenze.</a:t>
            </a:r>
          </a:p>
          <a:p>
            <a:r>
              <a:rPr lang="it-IT" dirty="0"/>
              <a:t>A questo punto la configurazione del SIF ha dovuto essere di nuovo rivista.</a:t>
            </a:r>
          </a:p>
          <a:p>
            <a:r>
              <a:rPr lang="it-IT" dirty="0">
                <a:hlinkClick r:id="rId3" action="ppaction://hlinksldjump"/>
              </a:rPr>
              <a:t>Nel</a:t>
            </a:r>
            <a:r>
              <a:rPr lang="it-IT" dirty="0"/>
              <a:t> febbraio 2018 viene dato incarico ai due Presidenti di Settore di far provvedere alla  stesura dei Programmi Didattici dell’Apnea. Il Settore SN provvede con grande celerità mettendo a punto sia tutti i Programmi per Allievi che quelli relativi agli Istruttori SN, agli Allenatori e ai Maestri e pubblicandoli in data 03/11/2018. </a:t>
            </a:r>
          </a:p>
          <a:p>
            <a:r>
              <a:rPr lang="it-IT" dirty="0"/>
              <a:t>Malgrado numerosi solleciti fatti personalmente dal Presidente a </a:t>
            </a:r>
            <a:r>
              <a:rPr lang="it-IT" dirty="0" err="1"/>
              <a:t>Frascari</a:t>
            </a:r>
            <a:r>
              <a:rPr lang="it-IT" dirty="0"/>
              <a:t>, niente viene invece presentato da parte del Settore DS,</a:t>
            </a:r>
          </a:p>
          <a:p>
            <a:r>
              <a:rPr lang="it-IT" dirty="0"/>
              <a:t>Nella 2^ metà di novembre finalmente si riunisce la Commissione di Apnea del Settore DS per la formulazione del Programmi Didattici, commissione che per altro non era più stata interpellata dai tempi dell’</a:t>
            </a:r>
            <a:r>
              <a:rPr lang="it-IT" dirty="0" err="1"/>
              <a:t>EudiShow</a:t>
            </a:r>
            <a:r>
              <a:rPr lang="it-IT" dirty="0"/>
              <a:t> 2018. Al termine dei lavori della Commissione, questa presenta una relazione che contiene una </a:t>
            </a:r>
            <a:r>
              <a:rPr lang="it-IT" dirty="0">
                <a:hlinkClick r:id="rId4" action="ppaction://hlinksldjump"/>
              </a:rPr>
              <a:t>totale critica al </a:t>
            </a:r>
            <a:r>
              <a:rPr lang="it-IT" dirty="0" err="1">
                <a:hlinkClick r:id="rId4" action="ppaction://hlinksldjump"/>
              </a:rPr>
              <a:t>PFAp</a:t>
            </a:r>
            <a:r>
              <a:rPr lang="it-IT" dirty="0"/>
              <a:t> facendo presente che lo stesso è stato completamente stravolto rispetto a quanto presentato all’EUDI.</a:t>
            </a:r>
          </a:p>
          <a:p>
            <a:r>
              <a:rPr lang="it-IT" dirty="0"/>
              <a:t>In sede di Consiglio Federale (30/11/2018), vengono chieste a </a:t>
            </a:r>
            <a:r>
              <a:rPr lang="it-IT" dirty="0" err="1"/>
              <a:t>Frascari</a:t>
            </a:r>
            <a:r>
              <a:rPr lang="it-IT" dirty="0"/>
              <a:t> spiegazioni del fatto che il Consiglio di Settore DS e la Commissione di Tecnici da loro nominata siano in completo disaccordo, cosa che sta portando gravi danni all’intero Settore e all’intera Federazione. Ovviamente da parte di </a:t>
            </a:r>
            <a:r>
              <a:rPr lang="it-IT" dirty="0" err="1"/>
              <a:t>Frascari</a:t>
            </a:r>
            <a:r>
              <a:rPr lang="it-IT" dirty="0"/>
              <a:t> non arriva nessuna risposta. Comunque il Consiglio federale sta ancora aspettando di capire quali sono i programmi DS per l’Apnea e l’EUDI 2019 SI AVVICINA A GRANDI PASSI.</a:t>
            </a:r>
          </a:p>
          <a:p>
            <a:r>
              <a:rPr lang="it-IT" dirty="0"/>
              <a:t>Sempre nel Consiglio Federale del 30/11/2018 </a:t>
            </a:r>
            <a:r>
              <a:rPr lang="it-IT" dirty="0" err="1">
                <a:hlinkClick r:id="rId5" action="ppaction://hlinksldjump"/>
              </a:rPr>
              <a:t>Frascari</a:t>
            </a:r>
            <a:r>
              <a:rPr lang="it-IT" dirty="0">
                <a:hlinkClick r:id="rId5" action="ppaction://hlinksldjump"/>
              </a:rPr>
              <a:t> lamenta </a:t>
            </a:r>
            <a:r>
              <a:rPr lang="it-IT" dirty="0"/>
              <a:t>che per il Lay-Out dei brevetti il Settore non è stato interpellato e questa è una mancanza di rispetto; afferma anche che “i brevetti sono piuttosto brutti con quel colore grigio topo” … Peccato che tutto ciò, ancora una volta, è smentito dalle carte, il Comitato di Settore DS era informato !!! </a:t>
            </a:r>
          </a:p>
          <a:p>
            <a:endParaRPr lang="it-IT" dirty="0"/>
          </a:p>
          <a:p>
            <a:endParaRPr lang="it-IT" dirty="0"/>
          </a:p>
        </p:txBody>
      </p:sp>
      <p:sp>
        <p:nvSpPr>
          <p:cNvPr id="4" name="Segnaposto piè di pagina 3">
            <a:extLst>
              <a:ext uri="{FF2B5EF4-FFF2-40B4-BE49-F238E27FC236}">
                <a16:creationId xmlns:a16="http://schemas.microsoft.com/office/drawing/2014/main" id="{72820796-3F38-46DC-944E-B8606E1CA03C}"/>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901056A0-FF27-46FA-AA71-43D620AA2F60}"/>
              </a:ext>
            </a:extLst>
          </p:cNvPr>
          <p:cNvSpPr>
            <a:spLocks noGrp="1"/>
          </p:cNvSpPr>
          <p:nvPr>
            <p:ph type="sldNum" sz="quarter" idx="12"/>
          </p:nvPr>
        </p:nvSpPr>
        <p:spPr/>
        <p:txBody>
          <a:bodyPr/>
          <a:lstStyle/>
          <a:p>
            <a:fld id="{E1142EFC-33A0-4E69-9215-E956961BFA1E}" type="slidenum">
              <a:rPr lang="it-IT" smtClean="0"/>
              <a:t>7</a:t>
            </a:fld>
            <a:endParaRPr lang="it-IT"/>
          </a:p>
        </p:txBody>
      </p:sp>
    </p:spTree>
    <p:extLst>
      <p:ext uri="{BB962C8B-B14F-4D97-AF65-F5344CB8AC3E}">
        <p14:creationId xmlns:p14="http://schemas.microsoft.com/office/powerpoint/2010/main" val="41805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A659D-0FA9-48A0-B343-1DB7ADFEED47}"/>
              </a:ext>
            </a:extLst>
          </p:cNvPr>
          <p:cNvSpPr>
            <a:spLocks noGrp="1"/>
          </p:cNvSpPr>
          <p:nvPr>
            <p:ph type="title"/>
          </p:nvPr>
        </p:nvSpPr>
        <p:spPr/>
        <p:txBody>
          <a:bodyPr/>
          <a:lstStyle/>
          <a:p>
            <a:r>
              <a:rPr lang="it-IT" dirty="0"/>
              <a:t>Apnea</a:t>
            </a:r>
          </a:p>
        </p:txBody>
      </p:sp>
      <p:sp>
        <p:nvSpPr>
          <p:cNvPr id="3" name="Segnaposto contenuto 2">
            <a:extLst>
              <a:ext uri="{FF2B5EF4-FFF2-40B4-BE49-F238E27FC236}">
                <a16:creationId xmlns:a16="http://schemas.microsoft.com/office/drawing/2014/main" id="{EB001B6E-367B-4028-AF5F-80CF55EB5105}"/>
              </a:ext>
            </a:extLst>
          </p:cNvPr>
          <p:cNvSpPr>
            <a:spLocks noGrp="1"/>
          </p:cNvSpPr>
          <p:nvPr>
            <p:ph idx="1"/>
          </p:nvPr>
        </p:nvSpPr>
        <p:spPr/>
        <p:txBody>
          <a:bodyPr/>
          <a:lstStyle/>
          <a:p>
            <a:r>
              <a:rPr lang="it-IT" dirty="0"/>
              <a:t>Su questo argomento credo si sia detto tutto …</a:t>
            </a:r>
          </a:p>
          <a:p>
            <a:r>
              <a:rPr lang="it-IT" dirty="0"/>
              <a:t>Il consiglio federale rimane in attesa di capire quale apnea intende presentare il settore DS all’</a:t>
            </a:r>
            <a:r>
              <a:rPr lang="it-IT" dirty="0" err="1"/>
              <a:t>EudiShow</a:t>
            </a:r>
            <a:r>
              <a:rPr lang="it-IT" dirty="0"/>
              <a:t> …</a:t>
            </a:r>
          </a:p>
        </p:txBody>
      </p:sp>
      <p:sp>
        <p:nvSpPr>
          <p:cNvPr id="4" name="Segnaposto piè di pagina 3">
            <a:extLst>
              <a:ext uri="{FF2B5EF4-FFF2-40B4-BE49-F238E27FC236}">
                <a16:creationId xmlns:a16="http://schemas.microsoft.com/office/drawing/2014/main" id="{E42ABC4D-1075-429B-8BEA-5FCF794973E5}"/>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8A987FDC-E206-4071-8EEA-885A9BBEA28B}"/>
              </a:ext>
            </a:extLst>
          </p:cNvPr>
          <p:cNvSpPr>
            <a:spLocks noGrp="1"/>
          </p:cNvSpPr>
          <p:nvPr>
            <p:ph type="sldNum" sz="quarter" idx="12"/>
          </p:nvPr>
        </p:nvSpPr>
        <p:spPr/>
        <p:txBody>
          <a:bodyPr/>
          <a:lstStyle/>
          <a:p>
            <a:fld id="{E1142EFC-33A0-4E69-9215-E956961BFA1E}" type="slidenum">
              <a:rPr lang="it-IT" smtClean="0"/>
              <a:t>8</a:t>
            </a:fld>
            <a:endParaRPr lang="it-IT"/>
          </a:p>
        </p:txBody>
      </p:sp>
      <p:sp>
        <p:nvSpPr>
          <p:cNvPr id="6" name="Rettangolo 5">
            <a:extLst>
              <a:ext uri="{FF2B5EF4-FFF2-40B4-BE49-F238E27FC236}">
                <a16:creationId xmlns:a16="http://schemas.microsoft.com/office/drawing/2014/main" id="{2FA14CA0-7341-4B15-8B66-9BD957D71A24}"/>
              </a:ext>
            </a:extLst>
          </p:cNvPr>
          <p:cNvSpPr/>
          <p:nvPr/>
        </p:nvSpPr>
        <p:spPr>
          <a:xfrm>
            <a:off x="2778745" y="3922375"/>
            <a:ext cx="6634510" cy="923330"/>
          </a:xfrm>
          <a:prstGeom prst="rect">
            <a:avLst/>
          </a:prstGeom>
          <a:noFill/>
        </p:spPr>
        <p:txBody>
          <a:bodyPr wrap="none" lIns="91440" tIns="45720" rIns="91440" bIns="45720">
            <a:spAutoFit/>
          </a:bodyPr>
          <a:lstStyle/>
          <a:p>
            <a:pPr algn="ctr"/>
            <a:r>
              <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Grazie per l’attenzione</a:t>
            </a:r>
          </a:p>
        </p:txBody>
      </p:sp>
    </p:spTree>
    <p:extLst>
      <p:ext uri="{BB962C8B-B14F-4D97-AF65-F5344CB8AC3E}">
        <p14:creationId xmlns:p14="http://schemas.microsoft.com/office/powerpoint/2010/main" val="6462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3C3B7F-7371-4AB7-A049-5ABC780A70B3}"/>
              </a:ext>
            </a:extLst>
          </p:cNvPr>
          <p:cNvSpPr>
            <a:spLocks noGrp="1"/>
          </p:cNvSpPr>
          <p:nvPr>
            <p:ph type="title"/>
          </p:nvPr>
        </p:nvSpPr>
        <p:spPr/>
        <p:txBody>
          <a:bodyPr/>
          <a:lstStyle/>
          <a:p>
            <a:endParaRPr lang="it-IT" dirty="0"/>
          </a:p>
        </p:txBody>
      </p:sp>
      <p:sp>
        <p:nvSpPr>
          <p:cNvPr id="4" name="Segnaposto piè di pagina 3">
            <a:extLst>
              <a:ext uri="{FF2B5EF4-FFF2-40B4-BE49-F238E27FC236}">
                <a16:creationId xmlns:a16="http://schemas.microsoft.com/office/drawing/2014/main" id="{8DC73314-F18F-4706-A16E-332658BD3238}"/>
              </a:ext>
            </a:extLst>
          </p:cNvPr>
          <p:cNvSpPr>
            <a:spLocks noGrp="1"/>
          </p:cNvSpPr>
          <p:nvPr>
            <p:ph type="ftr" sz="quarter" idx="11"/>
          </p:nvPr>
        </p:nvSpPr>
        <p:spPr/>
        <p:txBody>
          <a:bodyPr/>
          <a:lstStyle/>
          <a:p>
            <a:r>
              <a:rPr lang="it-IT"/>
              <a:t>Apnea</a:t>
            </a:r>
          </a:p>
        </p:txBody>
      </p:sp>
      <p:sp>
        <p:nvSpPr>
          <p:cNvPr id="5" name="Segnaposto numero diapositiva 4">
            <a:extLst>
              <a:ext uri="{FF2B5EF4-FFF2-40B4-BE49-F238E27FC236}">
                <a16:creationId xmlns:a16="http://schemas.microsoft.com/office/drawing/2014/main" id="{F7C3D683-51AE-422E-B84E-ABD960B1E90B}"/>
              </a:ext>
            </a:extLst>
          </p:cNvPr>
          <p:cNvSpPr>
            <a:spLocks noGrp="1"/>
          </p:cNvSpPr>
          <p:nvPr>
            <p:ph type="sldNum" sz="quarter" idx="12"/>
          </p:nvPr>
        </p:nvSpPr>
        <p:spPr/>
        <p:txBody>
          <a:bodyPr/>
          <a:lstStyle/>
          <a:p>
            <a:fld id="{E1142EFC-33A0-4E69-9215-E956961BFA1E}" type="slidenum">
              <a:rPr lang="it-IT" smtClean="0"/>
              <a:t>9</a:t>
            </a:fld>
            <a:endParaRPr lang="it-IT"/>
          </a:p>
        </p:txBody>
      </p:sp>
      <p:sp>
        <p:nvSpPr>
          <p:cNvPr id="8" name="Freccia circolare in su 7">
            <a:hlinkClick r:id="rId2" action="ppaction://hlinksldjump"/>
            <a:extLst>
              <a:ext uri="{FF2B5EF4-FFF2-40B4-BE49-F238E27FC236}">
                <a16:creationId xmlns:a16="http://schemas.microsoft.com/office/drawing/2014/main" id="{BE3AF734-8861-45CC-B99A-0BCE9022F2EF}"/>
              </a:ext>
            </a:extLst>
          </p:cNvPr>
          <p:cNvSpPr/>
          <p:nvPr/>
        </p:nvSpPr>
        <p:spPr>
          <a:xfrm>
            <a:off x="11558587" y="6454775"/>
            <a:ext cx="504825" cy="266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3" name="Immagine 2">
            <a:extLst>
              <a:ext uri="{FF2B5EF4-FFF2-40B4-BE49-F238E27FC236}">
                <a16:creationId xmlns:a16="http://schemas.microsoft.com/office/drawing/2014/main" id="{57E5AF19-197B-452F-9129-DAF6D6521468}"/>
              </a:ext>
            </a:extLst>
          </p:cNvPr>
          <p:cNvPicPr>
            <a:picLocks noChangeAspect="1"/>
          </p:cNvPicPr>
          <p:nvPr/>
        </p:nvPicPr>
        <p:blipFill>
          <a:blip r:embed="rId3"/>
          <a:stretch>
            <a:fillRect/>
          </a:stretch>
        </p:blipFill>
        <p:spPr>
          <a:xfrm>
            <a:off x="547687" y="263585"/>
            <a:ext cx="11515725" cy="6229290"/>
          </a:xfrm>
          <a:prstGeom prst="rect">
            <a:avLst/>
          </a:prstGeom>
        </p:spPr>
      </p:pic>
      <p:pic>
        <p:nvPicPr>
          <p:cNvPr id="7" name="Segnaposto contenuto 6">
            <a:extLst>
              <a:ext uri="{FF2B5EF4-FFF2-40B4-BE49-F238E27FC236}">
                <a16:creationId xmlns:a16="http://schemas.microsoft.com/office/drawing/2014/main" id="{64E09C4C-1E13-4005-84FA-6E011CED3288}"/>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8588" y="595146"/>
            <a:ext cx="11804511" cy="5165972"/>
          </a:xfrm>
          <a:prstGeom prst="rect">
            <a:avLst/>
          </a:prstGeom>
          <a:noFill/>
          <a:ln>
            <a:noFill/>
          </a:ln>
        </p:spPr>
      </p:pic>
    </p:spTree>
    <p:extLst>
      <p:ext uri="{BB962C8B-B14F-4D97-AF65-F5344CB8AC3E}">
        <p14:creationId xmlns:p14="http://schemas.microsoft.com/office/powerpoint/2010/main" val="41971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3778</Words>
  <Application>Microsoft Office PowerPoint</Application>
  <PresentationFormat>Widescreen</PresentationFormat>
  <Paragraphs>192</Paragraphs>
  <Slides>34</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2" baseType="lpstr">
      <vt:lpstr>Arial</vt:lpstr>
      <vt:lpstr>Calibri</vt:lpstr>
      <vt:lpstr>Calibri Light</vt:lpstr>
      <vt:lpstr>Symbol</vt:lpstr>
      <vt:lpstr>Times New Roman</vt:lpstr>
      <vt:lpstr>Verdana</vt:lpstr>
      <vt:lpstr>Tema di Office</vt:lpstr>
      <vt:lpstr>Acrobat Document</vt:lpstr>
      <vt:lpstr>Apnea</vt:lpstr>
      <vt:lpstr>Apnea</vt:lpstr>
      <vt:lpstr>Apnea</vt:lpstr>
      <vt:lpstr>Apnea</vt:lpstr>
      <vt:lpstr>Apnea</vt:lpstr>
      <vt:lpstr>Apnea</vt:lpstr>
      <vt:lpstr>Apnea</vt:lpstr>
      <vt:lpstr>Apnea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Apnea</dc:title>
  <dc:creator>Claudio Nolli</dc:creator>
  <cp:lastModifiedBy>Claudio Nolli</cp:lastModifiedBy>
  <cp:revision>114</cp:revision>
  <dcterms:created xsi:type="dcterms:W3CDTF">2018-12-14T05:50:34Z</dcterms:created>
  <dcterms:modified xsi:type="dcterms:W3CDTF">2018-12-27T20:35:39Z</dcterms:modified>
</cp:coreProperties>
</file>